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89" r:id="rId2"/>
    <p:sldId id="352" r:id="rId3"/>
    <p:sldId id="368" r:id="rId4"/>
    <p:sldId id="393" r:id="rId5"/>
    <p:sldId id="357" r:id="rId6"/>
    <p:sldId id="397" r:id="rId7"/>
    <p:sldId id="394" r:id="rId8"/>
    <p:sldId id="369" r:id="rId9"/>
    <p:sldId id="370" r:id="rId10"/>
    <p:sldId id="398" r:id="rId11"/>
    <p:sldId id="395" r:id="rId12"/>
    <p:sldId id="372" r:id="rId13"/>
    <p:sldId id="374" r:id="rId14"/>
    <p:sldId id="366" r:id="rId15"/>
    <p:sldId id="399" r:id="rId16"/>
    <p:sldId id="375" r:id="rId17"/>
    <p:sldId id="402" r:id="rId18"/>
    <p:sldId id="377" r:id="rId19"/>
    <p:sldId id="378" r:id="rId20"/>
    <p:sldId id="379" r:id="rId21"/>
    <p:sldId id="401" r:id="rId22"/>
    <p:sldId id="371" r:id="rId23"/>
    <p:sldId id="381" r:id="rId24"/>
    <p:sldId id="382" r:id="rId25"/>
    <p:sldId id="400" r:id="rId26"/>
    <p:sldId id="335" r:id="rId27"/>
    <p:sldId id="338" r:id="rId28"/>
    <p:sldId id="396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8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9816CCB-5CE9-F54E-A433-4EB5B49731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D86D5D-5761-F84C-AF37-C313A38ABC4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A2EA2F8-F7C8-0940-ADE4-5AF117E30DD3}" type="datetimeFigureOut">
              <a:rPr lang="zh-CN" altLang="en-US"/>
              <a:pPr>
                <a:defRPr/>
              </a:pPr>
              <a:t>2020/4/23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83CB0B0-9688-4742-A698-46FE00C78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9106E7F2-5233-454C-9E54-72C736BD2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DAB63E-5ACF-2A43-BC3B-0F23B1A9B1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3C873-31D4-6B4D-BB16-665685EDE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A7386DD-4812-4B4E-BF5B-F9F4D15F6B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E7626DE-4C29-7B44-B11A-CC4E490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CB38-4F2A-4513-BCCF-D468D9AE61A2}" type="datetime1">
              <a:rPr lang="zh-CN" altLang="en-US" smtClean="0"/>
              <a:t>2020/4/23</a:t>
            </a:fld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386EB08-4DC5-8140-8666-2EF13F06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6E3B61-5DBE-244D-8556-2DA9BDE1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/>
            </a:lvl1pPr>
          </a:lstStyle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7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3E9CFF0-7A25-514B-9F7E-2BB9D02FB65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0BE6D90-F4BF-7D42-82BE-80E2517737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e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14.png"/><Relationship Id="rId3" Type="http://schemas.openxmlformats.org/officeDocument/2006/relationships/image" Target="../media/image13.png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7.emf"/><Relationship Id="rId26" Type="http://schemas.openxmlformats.org/officeDocument/2006/relationships/image" Target="../media/image11.emf"/><Relationship Id="rId3" Type="http://schemas.openxmlformats.org/officeDocument/2006/relationships/image" Target="../media/image38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emf"/><Relationship Id="rId20" Type="http://schemas.openxmlformats.org/officeDocument/2006/relationships/image" Target="../media/image8.emf"/><Relationship Id="rId29" Type="http://schemas.openxmlformats.org/officeDocument/2006/relationships/image" Target="../media/image41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10.emf"/><Relationship Id="rId5" Type="http://schemas.openxmlformats.org/officeDocument/2006/relationships/image" Target="../media/image40.png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12.emf"/><Relationship Id="rId10" Type="http://schemas.openxmlformats.org/officeDocument/2006/relationships/image" Target="../media/image3.e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39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5.emf"/><Relationship Id="rId22" Type="http://schemas.openxmlformats.org/officeDocument/2006/relationships/image" Target="../media/image9.emf"/><Relationship Id="rId27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gif"/><Relationship Id="rId7" Type="http://schemas.openxmlformats.org/officeDocument/2006/relationships/image" Target="../media/image44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8" Type="http://schemas.openxmlformats.org/officeDocument/2006/relationships/image" Target="../media/image480.png"/><Relationship Id="rId3" Type="http://schemas.openxmlformats.org/officeDocument/2006/relationships/image" Target="../media/image440.png"/><Relationship Id="rId7" Type="http://schemas.openxmlformats.org/officeDocument/2006/relationships/image" Target="../media/image4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51.png"/><Relationship Id="rId9" Type="http://schemas.openxmlformats.org/officeDocument/2006/relationships/image" Target="../media/image4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e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16.png"/><Relationship Id="rId3" Type="http://schemas.openxmlformats.org/officeDocument/2006/relationships/image" Target="../media/image13.png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53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2">
            <a:extLst>
              <a:ext uri="{FF2B5EF4-FFF2-40B4-BE49-F238E27FC236}">
                <a16:creationId xmlns:a16="http://schemas.microsoft.com/office/drawing/2014/main" id="{2D566599-BD39-A94C-B0A4-F66246736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188913"/>
            <a:ext cx="5136342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§3.8~3.10 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刚体绕固定点的转动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53CF9458-58DF-724F-8D09-6141D97B0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" y="888861"/>
            <a:ext cx="173156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一、运动学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0" name="组合 79">
            <a:extLst>
              <a:ext uri="{FF2B5EF4-FFF2-40B4-BE49-F238E27FC236}">
                <a16:creationId xmlns:a16="http://schemas.microsoft.com/office/drawing/2014/main" id="{B4F96BD3-1C51-FA42-A948-C07CBFB2B92C}"/>
              </a:ext>
            </a:extLst>
          </p:cNvPr>
          <p:cNvGrpSpPr>
            <a:grpSpLocks/>
          </p:cNvGrpSpPr>
          <p:nvPr/>
        </p:nvGrpSpPr>
        <p:grpSpPr bwMode="auto">
          <a:xfrm>
            <a:off x="5581978" y="753626"/>
            <a:ext cx="3554413" cy="3025775"/>
            <a:chOff x="-375144" y="2820474"/>
            <a:chExt cx="3555556" cy="3025890"/>
          </a:xfrm>
        </p:grpSpPr>
        <p:grpSp>
          <p:nvGrpSpPr>
            <p:cNvPr id="5132" name="组合 66">
              <a:extLst>
                <a:ext uri="{FF2B5EF4-FFF2-40B4-BE49-F238E27FC236}">
                  <a16:creationId xmlns:a16="http://schemas.microsoft.com/office/drawing/2014/main" id="{7CD5A8ED-7BE7-C746-9C9F-26B06AD98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5134" name="图片 46">
                <a:extLst>
                  <a:ext uri="{FF2B5EF4-FFF2-40B4-BE49-F238E27FC236}">
                    <a16:creationId xmlns:a16="http://schemas.microsoft.com/office/drawing/2014/main" id="{D17CF5CF-85CC-384E-AE13-D259267A3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5135" name="对象 16">
                <a:extLst>
                  <a:ext uri="{FF2B5EF4-FFF2-40B4-BE49-F238E27FC236}">
                    <a16:creationId xmlns:a16="http://schemas.microsoft.com/office/drawing/2014/main" id="{E9A755B8-527B-7E46-A94F-790457FD2B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37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5135" name="对象 16">
                            <a:extLst>
                              <a:ext uri="{FF2B5EF4-FFF2-40B4-BE49-F238E27FC236}">
                                <a16:creationId xmlns:a16="http://schemas.microsoft.com/office/drawing/2014/main" id="{E9A755B8-527B-7E46-A94F-790457FD2B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6" name="对象 16">
                <a:extLst>
                  <a:ext uri="{FF2B5EF4-FFF2-40B4-BE49-F238E27FC236}">
                    <a16:creationId xmlns:a16="http://schemas.microsoft.com/office/drawing/2014/main" id="{6C05DE35-24E3-7541-9DAE-5B9FC6C741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38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5136" name="对象 16">
                            <a:extLst>
                              <a:ext uri="{FF2B5EF4-FFF2-40B4-BE49-F238E27FC236}">
                                <a16:creationId xmlns:a16="http://schemas.microsoft.com/office/drawing/2014/main" id="{6C05DE35-24E3-7541-9DAE-5B9FC6C7413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7" name="对象 16">
                <a:extLst>
                  <a:ext uri="{FF2B5EF4-FFF2-40B4-BE49-F238E27FC236}">
                    <a16:creationId xmlns:a16="http://schemas.microsoft.com/office/drawing/2014/main" id="{06763093-F1E8-2243-B071-16FE9BEB35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39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5137" name="对象 16">
                            <a:extLst>
                              <a:ext uri="{FF2B5EF4-FFF2-40B4-BE49-F238E27FC236}">
                                <a16:creationId xmlns:a16="http://schemas.microsoft.com/office/drawing/2014/main" id="{06763093-F1E8-2243-B071-16FE9BEB358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8" name="对象 16">
                <a:extLst>
                  <a:ext uri="{FF2B5EF4-FFF2-40B4-BE49-F238E27FC236}">
                    <a16:creationId xmlns:a16="http://schemas.microsoft.com/office/drawing/2014/main" id="{C1449466-913B-114B-AE4D-64F7511897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0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5138" name="对象 16">
                            <a:extLst>
                              <a:ext uri="{FF2B5EF4-FFF2-40B4-BE49-F238E27FC236}">
                                <a16:creationId xmlns:a16="http://schemas.microsoft.com/office/drawing/2014/main" id="{C1449466-913B-114B-AE4D-64F75118973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9" name="对象 16">
                <a:extLst>
                  <a:ext uri="{FF2B5EF4-FFF2-40B4-BE49-F238E27FC236}">
                    <a16:creationId xmlns:a16="http://schemas.microsoft.com/office/drawing/2014/main" id="{A357871F-CC88-6644-81AB-BAC2BF772A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1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5139" name="对象 16">
                            <a:extLst>
                              <a:ext uri="{FF2B5EF4-FFF2-40B4-BE49-F238E27FC236}">
                                <a16:creationId xmlns:a16="http://schemas.microsoft.com/office/drawing/2014/main" id="{A357871F-CC88-6644-81AB-BAC2BF772AC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0" name="对象 16">
                <a:extLst>
                  <a:ext uri="{FF2B5EF4-FFF2-40B4-BE49-F238E27FC236}">
                    <a16:creationId xmlns:a16="http://schemas.microsoft.com/office/drawing/2014/main" id="{EAAC234E-0F05-AC4D-836C-C2F0CF14AF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2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5140" name="对象 16">
                            <a:extLst>
                              <a:ext uri="{FF2B5EF4-FFF2-40B4-BE49-F238E27FC236}">
                                <a16:creationId xmlns:a16="http://schemas.microsoft.com/office/drawing/2014/main" id="{EAAC234E-0F05-AC4D-836C-C2F0CF14AF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1" name="对象 16">
                <a:extLst>
                  <a:ext uri="{FF2B5EF4-FFF2-40B4-BE49-F238E27FC236}">
                    <a16:creationId xmlns:a16="http://schemas.microsoft.com/office/drawing/2014/main" id="{1BFC7979-74C3-5D47-854E-17D4200A55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3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5141" name="对象 16">
                            <a:extLst>
                              <a:ext uri="{FF2B5EF4-FFF2-40B4-BE49-F238E27FC236}">
                                <a16:creationId xmlns:a16="http://schemas.microsoft.com/office/drawing/2014/main" id="{1BFC7979-74C3-5D47-854E-17D4200A55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0FC7F632-29E6-644B-B6F2-909A5391BF99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4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5143" name="对象 16">
                <a:extLst>
                  <a:ext uri="{FF2B5EF4-FFF2-40B4-BE49-F238E27FC236}">
                    <a16:creationId xmlns:a16="http://schemas.microsoft.com/office/drawing/2014/main" id="{C24950B5-B8E7-4142-A14D-8EA49E3A1C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4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5143" name="对象 16">
                            <a:extLst>
                              <a:ext uri="{FF2B5EF4-FFF2-40B4-BE49-F238E27FC236}">
                                <a16:creationId xmlns:a16="http://schemas.microsoft.com/office/drawing/2014/main" id="{C24950B5-B8E7-4142-A14D-8EA49E3A1C1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E04F4172-549C-A549-9649-4D4702ECB394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DB1F2A67-4FD8-4C43-9AC1-68019D39149B}"/>
                  </a:ext>
                </a:extLst>
              </p:cNvPr>
              <p:cNvSpPr/>
              <p:nvPr/>
            </p:nvSpPr>
            <p:spPr>
              <a:xfrm flipV="1">
                <a:off x="3580507" y="4015121"/>
                <a:ext cx="1499082" cy="922372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5146" name="对象 16">
                <a:extLst>
                  <a:ext uri="{FF2B5EF4-FFF2-40B4-BE49-F238E27FC236}">
                    <a16:creationId xmlns:a16="http://schemas.microsoft.com/office/drawing/2014/main" id="{0B76492B-F28F-D143-A62C-47620C908E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5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5146" name="对象 16">
                            <a:extLst>
                              <a:ext uri="{FF2B5EF4-FFF2-40B4-BE49-F238E27FC236}">
                                <a16:creationId xmlns:a16="http://schemas.microsoft.com/office/drawing/2014/main" id="{0B76492B-F28F-D143-A62C-47620C908E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7" name="对象 16">
                <a:extLst>
                  <a:ext uri="{FF2B5EF4-FFF2-40B4-BE49-F238E27FC236}">
                    <a16:creationId xmlns:a16="http://schemas.microsoft.com/office/drawing/2014/main" id="{3E571C87-B420-FC44-AA8E-3C65A0DDDE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146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5147" name="对象 16">
                            <a:extLst>
                              <a:ext uri="{FF2B5EF4-FFF2-40B4-BE49-F238E27FC236}">
                                <a16:creationId xmlns:a16="http://schemas.microsoft.com/office/drawing/2014/main" id="{3E571C87-B420-FC44-AA8E-3C65A0DDDE4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133" name="对象 16">
              <a:extLst>
                <a:ext uri="{FF2B5EF4-FFF2-40B4-BE49-F238E27FC236}">
                  <a16:creationId xmlns:a16="http://schemas.microsoft.com/office/drawing/2014/main" id="{C79E8477-37B1-F64F-A621-E3DD12DB96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47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5133" name="对象 16">
                          <a:extLst>
                            <a:ext uri="{FF2B5EF4-FFF2-40B4-BE49-F238E27FC236}">
                              <a16:creationId xmlns:a16="http://schemas.microsoft.com/office/drawing/2014/main" id="{C79E8477-37B1-F64F-A621-E3DD12DB96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8" y="1431091"/>
                <a:ext cx="5713143" cy="23083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刚体自由度：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基点位矢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，欧拉角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定点运动，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基点取为静止点，则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，剩余的自由度（运动方程）仅有欧拉角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" y="1431091"/>
                <a:ext cx="5713143" cy="2308324"/>
              </a:xfrm>
              <a:prstGeom prst="rect">
                <a:avLst/>
              </a:prstGeom>
              <a:blipFill>
                <a:blip r:embed="rId26"/>
                <a:stretch>
                  <a:fillRect l="-1708" r="-96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AB71659-0BA5-40CB-8509-D181F5131F44}"/>
                  </a:ext>
                </a:extLst>
              </p:cNvPr>
              <p:cNvSpPr/>
              <p:nvPr/>
            </p:nvSpPr>
            <p:spPr>
              <a:xfrm>
                <a:off x="7609" y="3608503"/>
                <a:ext cx="9058891" cy="27991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欧拉定理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：定点运动任意时刻均可视作绕穿过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的某轴的转动，此轴成为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转动瞬轴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（类似于转动瞬心）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转动瞬轴随时间变化，在空间中划出某个锥面。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空间极面：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转动瞬轴在空间坐标系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𝜉𝜂𝜁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中划出的锥面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本体极面：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转动瞬轴在本体坐标系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中划出的锥面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AB71659-0BA5-40CB-8509-D181F513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" y="3608503"/>
                <a:ext cx="9058891" cy="2799100"/>
              </a:xfrm>
              <a:prstGeom prst="rect">
                <a:avLst/>
              </a:prstGeom>
              <a:blipFill>
                <a:blip r:embed="rId27"/>
                <a:stretch>
                  <a:fillRect l="-1009" b="-3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EA2B47-17DE-4A97-AB39-09F02B4B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4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74" y="674193"/>
                <a:ext cx="9021426" cy="6136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14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考察平面极坐标系，坐标轴框架绕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轴以角速度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=0=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14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上式对沿任意方向的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也成立。本体坐标系固定在刚体上，其角速度等于刚体角速度，故坐标轴方向的时间导数为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14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任意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𝐺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的时间导数为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上式中第一项记为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d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𝐺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，星号表示仅对分量求导，不对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作用；第二项就是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𝐺</m:t>
                        </m:r>
                      </m:e>
                    </m:acc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574" y="674193"/>
                <a:ext cx="9021426" cy="6136680"/>
              </a:xfrm>
              <a:prstGeom prst="rect">
                <a:avLst/>
              </a:prstGeom>
              <a:blipFill>
                <a:blip r:embed="rId2"/>
                <a:stretch>
                  <a:fillRect l="-1014" t="-596" r="-60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67810C-8E82-452F-8ED4-3B2CD577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54A527-2EC7-4173-8763-0C5F08878804}"/>
                  </a:ext>
                </a:extLst>
              </p:cNvPr>
              <p:cNvSpPr/>
              <p:nvPr/>
            </p:nvSpPr>
            <p:spPr>
              <a:xfrm>
                <a:off x="122574" y="95637"/>
                <a:ext cx="2173056" cy="5785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</m:e>
                    </m:acc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</m:e>
                    </m:acc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=  ???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54A527-2EC7-4173-8763-0C5F08878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4" y="95637"/>
                <a:ext cx="2173056" cy="578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1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7" y="115994"/>
                <a:ext cx="9021426" cy="6562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𝐺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角动量定理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可以写为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写成分量形式，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欧拉动力学方程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代入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欧拉运动学方程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，得到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二阶微分方程组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，解之得到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7" y="115994"/>
                <a:ext cx="9021426" cy="6562309"/>
              </a:xfrm>
              <a:prstGeom prst="rect">
                <a:avLst/>
              </a:prstGeom>
              <a:blipFill>
                <a:blip r:embed="rId2"/>
                <a:stretch>
                  <a:fillRect l="-101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37DE46-BF98-4A0B-AEAE-03A67464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74766C-38D7-43DF-BD95-46931F87A2A0}"/>
              </a:ext>
            </a:extLst>
          </p:cNvPr>
          <p:cNvSpPr/>
          <p:nvPr/>
        </p:nvSpPr>
        <p:spPr>
          <a:xfrm>
            <a:off x="2518611" y="3429000"/>
            <a:ext cx="4034589" cy="1608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7" y="115994"/>
                <a:ext cx="9021426" cy="3711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、动能定理与机械能守恒律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𝑑𝑇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动能定理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𝑊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保守力作用下机械能守恒律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(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常数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7" y="115994"/>
                <a:ext cx="9021426" cy="3711337"/>
              </a:xfrm>
              <a:prstGeom prst="rect">
                <a:avLst/>
              </a:prstGeom>
              <a:blipFill>
                <a:blip r:embed="rId2"/>
                <a:stretch>
                  <a:fillRect l="-101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44D714-72A8-484A-A3CA-6F3404E9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7" y="220072"/>
                <a:ext cx="9021426" cy="64840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三、重刚体绕固定点转动的解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kumimoji="1" lang="en-US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§3.9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重刚体：主动力只有重力的刚体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、欧拉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潘索情况：外力通过重心，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对称欧拉陀螺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），则动力学方程为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根据最后一式，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=(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常数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，则方程变为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    ⟹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7" y="220072"/>
                <a:ext cx="9021426" cy="6484083"/>
              </a:xfrm>
              <a:prstGeom prst="rect">
                <a:avLst/>
              </a:prstGeom>
              <a:blipFill>
                <a:blip r:embed="rId2"/>
                <a:stretch>
                  <a:fillRect l="-101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40A3D3-233C-4755-96DA-A7F42E2F3C0E}"/>
                  </a:ext>
                </a:extLst>
              </p:cNvPr>
              <p:cNvSpPr/>
              <p:nvPr/>
            </p:nvSpPr>
            <p:spPr>
              <a:xfrm>
                <a:off x="5039362" y="0"/>
                <a:ext cx="4043351" cy="1459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40A3D3-233C-4755-96DA-A7F42E2F3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362" y="0"/>
                <a:ext cx="4043351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9778A6-613E-4A00-A599-9096EE58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67" name="矩形 23">
                <a:extLst>
                  <a:ext uri="{FF2B5EF4-FFF2-40B4-BE49-F238E27FC236}">
                    <a16:creationId xmlns:a16="http://schemas.microsoft.com/office/drawing/2014/main" id="{66FCFBB1-7FF9-B241-A662-4FCFAA6EE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23" y="4585571"/>
                <a:ext cx="8852965" cy="1997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𝐽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3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itchFamily="2" charset="2"/>
                  </a:rPr>
                  <a:t>均为常数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⟹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𝜃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4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itchFamily="2" charset="2"/>
                  </a:rPr>
                  <a:t>由前两式，得到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/2−(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𝑛𝑡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Wingdings" pitchFamily="2" charset="2"/>
                  </a:rPr>
                  <a:t>自转</a:t>
                </a:r>
                <a:endPara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itchFamily="2" charset="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itchFamily="2" charset="2"/>
                  </a:rPr>
                  <a:t>，得到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𝜑</m:t>
                        </m:r>
                      </m:e>
                    </m:acc>
                    <m:func>
                      <m:func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−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Ω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⟹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unc>
                              <m:func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Wingdings" pitchFamily="2" charset="2"/>
                  </a:rPr>
                  <a:t>，进动</a:t>
                </a:r>
                <a:endPara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467" name="矩形 23">
                <a:extLst>
                  <a:ext uri="{FF2B5EF4-FFF2-40B4-BE49-F238E27FC236}">
                    <a16:creationId xmlns:a16="http://schemas.microsoft.com/office/drawing/2014/main" id="{66FCFBB1-7FF9-B241-A662-4FCFAA6EE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823" y="4585571"/>
                <a:ext cx="8852965" cy="1997919"/>
              </a:xfrm>
              <a:prstGeom prst="rect">
                <a:avLst/>
              </a:prstGeom>
              <a:blipFill>
                <a:blip r:embed="rId3"/>
                <a:stretch>
                  <a:fillRect l="-96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对象 16">
                <a:extLst>
                  <a:ext uri="{FF2B5EF4-FFF2-40B4-BE49-F238E27FC236}">
                    <a16:creationId xmlns:a16="http://schemas.microsoft.com/office/drawing/2014/main" id="{73777AF9-2CE8-2646-93CC-66131DBB18CF}"/>
                  </a:ext>
                </a:extLst>
              </p:cNvPr>
              <p:cNvSpPr txBox="1"/>
              <p:nvPr/>
            </p:nvSpPr>
            <p:spPr bwMode="auto">
              <a:xfrm>
                <a:off x="799182" y="646060"/>
                <a:ext cx="3091029" cy="145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𝑛𝑡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𝑛𝑡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对象 16">
                <a:extLst>
                  <a:ext uri="{FF2B5EF4-FFF2-40B4-BE49-F238E27FC236}">
                    <a16:creationId xmlns:a16="http://schemas.microsoft.com/office/drawing/2014/main" id="{73777AF9-2CE8-2646-93CC-66131DBB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9182" y="646060"/>
                <a:ext cx="3091029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16">
                <a:extLst>
                  <a:ext uri="{FF2B5EF4-FFF2-40B4-BE49-F238E27FC236}">
                    <a16:creationId xmlns:a16="http://schemas.microsoft.com/office/drawing/2014/main" id="{FECDE201-21C0-8346-AA44-AE11CB9D2C0B}"/>
                  </a:ext>
                </a:extLst>
              </p:cNvPr>
              <p:cNvSpPr txBox="1"/>
              <p:nvPr/>
            </p:nvSpPr>
            <p:spPr bwMode="auto">
              <a:xfrm>
                <a:off x="4346575" y="679450"/>
                <a:ext cx="4005038" cy="1484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对象 16">
                <a:extLst>
                  <a:ext uri="{FF2B5EF4-FFF2-40B4-BE49-F238E27FC236}">
                    <a16:creationId xmlns:a16="http://schemas.microsoft.com/office/drawing/2014/main" id="{FECDE201-21C0-8346-AA44-AE11CB9D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6575" y="679450"/>
                <a:ext cx="4005038" cy="1484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4FC130B-EA7E-3542-9C8B-3FE2BFB86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988" y="127000"/>
            <a:ext cx="23383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欧拉运动学方程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9461" name="组合 79">
            <a:extLst>
              <a:ext uri="{FF2B5EF4-FFF2-40B4-BE49-F238E27FC236}">
                <a16:creationId xmlns:a16="http://schemas.microsoft.com/office/drawing/2014/main" id="{EA89B8D6-AAC2-CD44-AAB1-3E0A754BB19C}"/>
              </a:ext>
            </a:extLst>
          </p:cNvPr>
          <p:cNvGrpSpPr>
            <a:grpSpLocks/>
          </p:cNvGrpSpPr>
          <p:nvPr/>
        </p:nvGrpSpPr>
        <p:grpSpPr bwMode="auto">
          <a:xfrm>
            <a:off x="5442011" y="2104962"/>
            <a:ext cx="3554413" cy="3025775"/>
            <a:chOff x="-375144" y="2820474"/>
            <a:chExt cx="3555556" cy="3025890"/>
          </a:xfrm>
        </p:grpSpPr>
        <p:grpSp>
          <p:nvGrpSpPr>
            <p:cNvPr id="19472" name="组合 66">
              <a:extLst>
                <a:ext uri="{FF2B5EF4-FFF2-40B4-BE49-F238E27FC236}">
                  <a16:creationId xmlns:a16="http://schemas.microsoft.com/office/drawing/2014/main" id="{F93D45E1-1C58-D246-A801-925A46099E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19474" name="图片 46">
                <a:extLst>
                  <a:ext uri="{FF2B5EF4-FFF2-40B4-BE49-F238E27FC236}">
                    <a16:creationId xmlns:a16="http://schemas.microsoft.com/office/drawing/2014/main" id="{135D082D-257C-8D48-92B7-FB3B30031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9475" name="对象 16">
                <a:extLst>
                  <a:ext uri="{FF2B5EF4-FFF2-40B4-BE49-F238E27FC236}">
                    <a16:creationId xmlns:a16="http://schemas.microsoft.com/office/drawing/2014/main" id="{9C70F499-7A7C-A443-A5A5-42909EAB10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19" name="Equation" r:id="rId7" imgW="1752600" imgH="2343150" progId="Equation.DSMT4">
                      <p:embed/>
                    </p:oleObj>
                  </mc:Choice>
                  <mc:Fallback>
                    <p:oleObj name="Equation" r:id="rId7" imgW="1752600" imgH="23431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6" name="对象 16">
                <a:extLst>
                  <a:ext uri="{FF2B5EF4-FFF2-40B4-BE49-F238E27FC236}">
                    <a16:creationId xmlns:a16="http://schemas.microsoft.com/office/drawing/2014/main" id="{26892AA7-77FD-5342-BB1B-CD40F8B962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0" name="Equation" r:id="rId9" imgW="1460500" imgH="2343150" progId="Equation.DSMT4">
                      <p:embed/>
                    </p:oleObj>
                  </mc:Choice>
                  <mc:Fallback>
                    <p:oleObj name="Equation" r:id="rId9" imgW="1460500" imgH="23431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7" name="对象 16">
                <a:extLst>
                  <a:ext uri="{FF2B5EF4-FFF2-40B4-BE49-F238E27FC236}">
                    <a16:creationId xmlns:a16="http://schemas.microsoft.com/office/drawing/2014/main" id="{75F2ED0A-9FFC-F44D-B2D8-9B7EE34B1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1" name="Equation" r:id="rId11" imgW="1460500" imgH="1898650" progId="Equation.DSMT4">
                      <p:embed/>
                    </p:oleObj>
                  </mc:Choice>
                  <mc:Fallback>
                    <p:oleObj name="Equation" r:id="rId11" imgW="146050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8" name="对象 11">
                <a:extLst>
                  <a:ext uri="{FF2B5EF4-FFF2-40B4-BE49-F238E27FC236}">
                    <a16:creationId xmlns:a16="http://schemas.microsoft.com/office/drawing/2014/main" id="{3C72E4B8-5D1F-9942-BE19-E7B2AE252F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2" name="Equation" r:id="rId13" imgW="1460500" imgH="1606550" progId="Equation.DSMT4">
                      <p:embed/>
                    </p:oleObj>
                  </mc:Choice>
                  <mc:Fallback>
                    <p:oleObj name="Equation" r:id="rId13" imgW="1460500" imgH="1606550" progId="Equation.DSMT4">
                      <p:embed/>
                      <p:pic>
                        <p:nvPicPr>
                          <p:cNvPr id="0" name="对象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9" name="对象 16">
                <a:extLst>
                  <a:ext uri="{FF2B5EF4-FFF2-40B4-BE49-F238E27FC236}">
                    <a16:creationId xmlns:a16="http://schemas.microsoft.com/office/drawing/2014/main" id="{8E2417CD-D8D8-D547-8AC9-486323567A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3" name="Equation" r:id="rId15" imgW="1460500" imgH="1460500" progId="Equation.DSMT4">
                      <p:embed/>
                    </p:oleObj>
                  </mc:Choice>
                  <mc:Fallback>
                    <p:oleObj name="Equation" r:id="rId15" imgW="1460500" imgH="146050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0" name="对象 16">
                <a:extLst>
                  <a:ext uri="{FF2B5EF4-FFF2-40B4-BE49-F238E27FC236}">
                    <a16:creationId xmlns:a16="http://schemas.microsoft.com/office/drawing/2014/main" id="{444E58BB-7B9F-7E4E-9B30-8882328544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4" name="Equation" r:id="rId17" imgW="1606550" imgH="1898650" progId="Equation.DSMT4">
                      <p:embed/>
                    </p:oleObj>
                  </mc:Choice>
                  <mc:Fallback>
                    <p:oleObj name="Equation" r:id="rId17" imgW="160655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1" name="对象 16">
                <a:extLst>
                  <a:ext uri="{FF2B5EF4-FFF2-40B4-BE49-F238E27FC236}">
                    <a16:creationId xmlns:a16="http://schemas.microsoft.com/office/drawing/2014/main" id="{3D1190AE-CE69-3241-9432-7F5B4355E7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5" name="Equation" r:id="rId19" imgW="1752600" imgH="2051050" progId="Equation.DSMT4">
                      <p:embed/>
                    </p:oleObj>
                  </mc:Choice>
                  <mc:Fallback>
                    <p:oleObj name="Equation" r:id="rId19" imgW="1752600" imgH="20510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23B54D6B-4347-8745-B096-E381D8522BC7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19483" name="对象 16">
                <a:extLst>
                  <a:ext uri="{FF2B5EF4-FFF2-40B4-BE49-F238E27FC236}">
                    <a16:creationId xmlns:a16="http://schemas.microsoft.com/office/drawing/2014/main" id="{406CBF41-E9AF-054B-AE88-8A741FAF83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6" name="Equation" r:id="rId21" imgW="1460500" imgH="2051050" progId="Equation.DSMT4">
                      <p:embed/>
                    </p:oleObj>
                  </mc:Choice>
                  <mc:Fallback>
                    <p:oleObj name="Equation" r:id="rId21" imgW="1460500" imgH="20510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6A21BE98-8739-BA4B-AFDF-B3A03F273443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8156DA48-5E4A-7942-9D62-6289B5AE32F4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19486" name="对象 16">
                <a:extLst>
                  <a:ext uri="{FF2B5EF4-FFF2-40B4-BE49-F238E27FC236}">
                    <a16:creationId xmlns:a16="http://schemas.microsoft.com/office/drawing/2014/main" id="{C006642C-9C03-204B-9C6F-C16D4E2C53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7" name="Equation" r:id="rId23" imgW="1752600" imgH="1898650" progId="Equation.DSMT4">
                      <p:embed/>
                    </p:oleObj>
                  </mc:Choice>
                  <mc:Fallback>
                    <p:oleObj name="Equation" r:id="rId23" imgW="175260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87" name="对象 16">
                <a:extLst>
                  <a:ext uri="{FF2B5EF4-FFF2-40B4-BE49-F238E27FC236}">
                    <a16:creationId xmlns:a16="http://schemas.microsoft.com/office/drawing/2014/main" id="{D3E74671-12CC-F748-B767-71EBAB84C0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28" name="Equation" r:id="rId25" imgW="1606550" imgH="1898650" progId="Equation.DSMT4">
                      <p:embed/>
                    </p:oleObj>
                  </mc:Choice>
                  <mc:Fallback>
                    <p:oleObj name="Equation" r:id="rId25" imgW="160655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73" name="对象 16">
              <a:extLst>
                <a:ext uri="{FF2B5EF4-FFF2-40B4-BE49-F238E27FC236}">
                  <a16:creationId xmlns:a16="http://schemas.microsoft.com/office/drawing/2014/main" id="{7FC01973-9EC5-B044-9E0F-CCDAAF3FE4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29" name="Equation" r:id="rId27" imgW="2051050" imgH="2051050" progId="Equation.DSMT4">
                    <p:embed/>
                  </p:oleObj>
                </mc:Choice>
                <mc:Fallback>
                  <p:oleObj name="Equation" r:id="rId27" imgW="2051050" imgH="205105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E7CE77B-AE7C-6A4D-BBBF-19497F426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25" y="2454275"/>
            <a:ext cx="49307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角动量不随时间变化，假设其沿</a:t>
            </a:r>
            <a:r>
              <a:rPr kumimoji="1" lang="el-GR" altLang="zh-CN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ζ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轴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对象 16">
                <a:extLst>
                  <a:ext uri="{FF2B5EF4-FFF2-40B4-BE49-F238E27FC236}">
                    <a16:creationId xmlns:a16="http://schemas.microsoft.com/office/drawing/2014/main" id="{660C63B1-DD87-F74A-8415-BF95E5F28288}"/>
                  </a:ext>
                </a:extLst>
              </p:cNvPr>
              <p:cNvSpPr txBox="1"/>
              <p:nvPr/>
            </p:nvSpPr>
            <p:spPr bwMode="auto">
              <a:xfrm>
                <a:off x="987425" y="3052763"/>
                <a:ext cx="3654425" cy="145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对象 16">
                <a:extLst>
                  <a:ext uri="{FF2B5EF4-FFF2-40B4-BE49-F238E27FC236}">
                    <a16:creationId xmlns:a16="http://schemas.microsoft.com/office/drawing/2014/main" id="{660C63B1-DD87-F74A-8415-BF95E5F28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7425" y="3052763"/>
                <a:ext cx="3654425" cy="1459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41D3D5-5F75-4A5C-B11A-EBA0C164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5F0DF4-F78C-47F6-9378-69B552D8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95BEFCC-18C2-4EEA-B7BF-C2479497B7FA}"/>
              </a:ext>
            </a:extLst>
          </p:cNvPr>
          <p:cNvGrpSpPr/>
          <p:nvPr/>
        </p:nvGrpSpPr>
        <p:grpSpPr>
          <a:xfrm>
            <a:off x="-320226" y="-416297"/>
            <a:ext cx="9784452" cy="5325600"/>
            <a:chOff x="-376990" y="585538"/>
            <a:chExt cx="9784452" cy="5325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1E1129-3303-495B-99F3-56537308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6990" y="585538"/>
              <a:ext cx="5040000" cy="53256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4726415-F7F6-427C-A111-D6DDAF526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462" y="585538"/>
              <a:ext cx="5040000" cy="5325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0A5555E-6AC4-4FB0-8B07-122162C294C6}"/>
                    </a:ext>
                  </a:extLst>
                </p:cNvPr>
                <p:cNvSpPr txBox="1"/>
                <p:nvPr/>
              </p:nvSpPr>
              <p:spPr>
                <a:xfrm>
                  <a:off x="1926441" y="1205118"/>
                  <a:ext cx="433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E0A5555E-6AC4-4FB0-8B07-122162C29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441" y="1205118"/>
                  <a:ext cx="433137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8310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1149247-7FA9-4730-9B03-278D7054D94E}"/>
                    </a:ext>
                  </a:extLst>
                </p:cNvPr>
                <p:cNvSpPr txBox="1"/>
                <p:nvPr/>
              </p:nvSpPr>
              <p:spPr>
                <a:xfrm>
                  <a:off x="2544062" y="1299594"/>
                  <a:ext cx="433137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1149247-7FA9-4730-9B03-278D7054D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062" y="1299594"/>
                  <a:ext cx="433137" cy="5064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44B805-EAA9-475D-8E41-C925F5151A8E}"/>
                    </a:ext>
                  </a:extLst>
                </p:cNvPr>
                <p:cNvSpPr txBox="1"/>
                <p:nvPr/>
              </p:nvSpPr>
              <p:spPr>
                <a:xfrm>
                  <a:off x="6981172" y="1160362"/>
                  <a:ext cx="433137" cy="506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F44B805-EAA9-475D-8E41-C925F5151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172" y="1160362"/>
                  <a:ext cx="433137" cy="506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7CA85B2-3287-4B01-8680-06C32D27CDF4}"/>
                    </a:ext>
                  </a:extLst>
                </p:cNvPr>
                <p:cNvSpPr txBox="1"/>
                <p:nvPr/>
              </p:nvSpPr>
              <p:spPr>
                <a:xfrm>
                  <a:off x="6321978" y="1068761"/>
                  <a:ext cx="4331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7CA85B2-3287-4B01-8680-06C32D27C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978" y="1068761"/>
                  <a:ext cx="433137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8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7C32D9-F6D1-47DB-9555-C0E0D1BCAAD0}"/>
                  </a:ext>
                </a:extLst>
              </p:cNvPr>
              <p:cNvSpPr txBox="1"/>
              <p:nvPr/>
            </p:nvSpPr>
            <p:spPr>
              <a:xfrm>
                <a:off x="3207057" y="2792210"/>
                <a:ext cx="2659319" cy="175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𝜃</m:t>
                              </m:r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                   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0000FF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𝑛𝑡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solidFill>
                                    <a:srgbClr val="0000FF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7C32D9-F6D1-47DB-9555-C0E0D1BC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57" y="2792210"/>
                <a:ext cx="2659319" cy="1757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AE9580E-6BBA-4584-8BD8-25F64B11FD60}"/>
                  </a:ext>
                </a:extLst>
              </p:cNvPr>
              <p:cNvSpPr/>
              <p:nvPr/>
            </p:nvSpPr>
            <p:spPr>
              <a:xfrm>
                <a:off x="6401458" y="3616154"/>
                <a:ext cx="1916166" cy="9332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常数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≡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AE9580E-6BBA-4584-8BD8-25F64B11F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458" y="3616154"/>
                <a:ext cx="1916166" cy="9332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0589EC-2BD5-4EC8-ACFC-3CFCA8C7F5F5}"/>
                  </a:ext>
                </a:extLst>
              </p:cNvPr>
              <p:cNvSpPr txBox="1"/>
              <p:nvPr/>
            </p:nvSpPr>
            <p:spPr>
              <a:xfrm>
                <a:off x="215211" y="4774584"/>
                <a:ext cx="8643009" cy="18771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arenBoth"/>
                </a:pPr>
                <a:r>
                  <a:rPr kumimoji="1"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刚体角动量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守恒，方向和大小都固定</a:t>
                </a:r>
                <a:endParaRPr kumimoji="1"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457200" indent="-457200">
                  <a:buAutoNum type="arabicParenBoth"/>
                </a:pPr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刚体角速度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随时间变化，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和本体系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轴落在角动量两侧，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绕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进动</a:t>
                </a:r>
                <a:endParaRPr kumimoji="1"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457200" indent="-457200">
                  <a:buAutoNum type="arabicParenBoth"/>
                </a:pPr>
                <a:r>
                  <a:rPr kumimoji="1"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𝑧</m:t>
                    </m:r>
                  </m:oMath>
                </a14:m>
                <a:r>
                  <a:rPr kumimoji="1" lang="zh-CN" altLang="en-US" sz="2400" i="0" dirty="0">
                    <a:solidFill>
                      <a:srgbClr val="0000FF"/>
                    </a:solidFill>
                    <a:latin typeface="+mj-lt"/>
                    <a:ea typeface="黑体" panose="02010609060101010101" pitchFamily="49" charset="-122"/>
                    <a:sym typeface="Symbol" pitchFamily="2" charset="2"/>
                  </a:rPr>
                  <a:t>轴夹角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𝛼</m:t>
                    </m:r>
                    <m:r>
                      <a:rPr kumimoji="1"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 </m:t>
                    </m:r>
                    <m:r>
                      <a:rPr kumimoji="1"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   ⟹   </m:t>
                    </m:r>
                    <m:acc>
                      <m:accPr>
                        <m:chr m:val="⃗"/>
                        <m:ctrlP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1" lang="zh-CN" altLang="en-US" sz="240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夹角为  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𝛼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−</m:t>
                    </m:r>
                    <m:func>
                      <m:func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kumimoji="1"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𝛼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kumimoji="1"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0589EC-2BD5-4EC8-ACFC-3CFCA8C7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1" y="4774584"/>
                <a:ext cx="8643009" cy="1877181"/>
              </a:xfrm>
              <a:prstGeom prst="rect">
                <a:avLst/>
              </a:prstGeom>
              <a:blipFill>
                <a:blip r:embed="rId10"/>
                <a:stretch>
                  <a:fillRect l="-1056" t="-1613" r="-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925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7" y="108560"/>
                <a:ext cx="9021426" cy="6547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若刚体三个转动惯量不相等，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，欧拉动力学方程求解较复杂。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潘索几何化方法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：以固定点为原点画惯量椭球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椭球面上一点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den>
                    </m:f>
                    <m:f>
                      <m:f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利用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角速度方向定出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，它与椭球面的交点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过该点的切面方向为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,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球心到该切面的距离为</a:t>
                </a:r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zh-CN" altLang="en-US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常数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𝑂𝑃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∥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点在转动瞬轴上，故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椭球在切面上无滑滚动。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刚体运动的几何化图像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：惯量椭球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球心用长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𝑇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的杆固定在地面上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，刚体运动过程等价于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椭球在地面上无滑滚动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的过程。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7" y="108560"/>
                <a:ext cx="9021426" cy="6547626"/>
              </a:xfrm>
              <a:prstGeom prst="rect">
                <a:avLst/>
              </a:prstGeom>
              <a:blipFill>
                <a:blip r:embed="rId2"/>
                <a:stretch>
                  <a:fillRect l="-1014" r="-878" b="-93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06D25A8F-E1C1-4F51-891C-ADB49810C0A4}"/>
              </a:ext>
            </a:extLst>
          </p:cNvPr>
          <p:cNvSpPr/>
          <p:nvPr/>
        </p:nvSpPr>
        <p:spPr>
          <a:xfrm rot="2524511">
            <a:off x="7159082" y="1008295"/>
            <a:ext cx="1367882" cy="6606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7ABF93-DAD6-4277-B157-6454F0D6786F}"/>
              </a:ext>
            </a:extLst>
          </p:cNvPr>
          <p:cNvCxnSpPr/>
          <p:nvPr/>
        </p:nvCxnSpPr>
        <p:spPr>
          <a:xfrm>
            <a:off x="6936059" y="1873405"/>
            <a:ext cx="18139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9D81A87-0C97-471F-9E5E-A681BC1A9D6F}"/>
              </a:ext>
            </a:extLst>
          </p:cNvPr>
          <p:cNvCxnSpPr>
            <a:cxnSpLocks/>
          </p:cNvCxnSpPr>
          <p:nvPr/>
        </p:nvCxnSpPr>
        <p:spPr>
          <a:xfrm>
            <a:off x="7843023" y="1338640"/>
            <a:ext cx="327104" cy="51246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14E03FE-C7FA-4788-9B69-A6194C0F2AF5}"/>
              </a:ext>
            </a:extLst>
          </p:cNvPr>
          <p:cNvCxnSpPr>
            <a:cxnSpLocks/>
          </p:cNvCxnSpPr>
          <p:nvPr/>
        </p:nvCxnSpPr>
        <p:spPr>
          <a:xfrm>
            <a:off x="7843023" y="1338640"/>
            <a:ext cx="0" cy="540000"/>
          </a:xfrm>
          <a:prstGeom prst="straightConnector1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28B0FB0-1F41-4ADD-A586-AF74E7C5E6BA}"/>
                  </a:ext>
                </a:extLst>
              </p:cNvPr>
              <p:cNvSpPr/>
              <p:nvPr/>
            </p:nvSpPr>
            <p:spPr>
              <a:xfrm>
                <a:off x="7554259" y="1350851"/>
                <a:ext cx="3995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28B0FB0-1F41-4ADD-A586-AF74E7C5E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59" y="1350851"/>
                <a:ext cx="39959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6F72A65-41C4-43EF-A833-E14F441E79E6}"/>
                  </a:ext>
                </a:extLst>
              </p:cNvPr>
              <p:cNvSpPr/>
              <p:nvPr/>
            </p:nvSpPr>
            <p:spPr>
              <a:xfrm>
                <a:off x="7951720" y="1290407"/>
                <a:ext cx="4062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6F72A65-41C4-43EF-A833-E14F441E7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720" y="1290407"/>
                <a:ext cx="406201" cy="461665"/>
              </a:xfrm>
              <a:prstGeom prst="rect">
                <a:avLst/>
              </a:prstGeom>
              <a:blipFill>
                <a:blip r:embed="rId4"/>
                <a:stretch>
                  <a:fillRect t="-20000" r="-3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FC70692-B373-4176-A88B-BE654ED43936}"/>
                  </a:ext>
                </a:extLst>
              </p:cNvPr>
              <p:cNvSpPr/>
              <p:nvPr/>
            </p:nvSpPr>
            <p:spPr>
              <a:xfrm>
                <a:off x="7973600" y="1831082"/>
                <a:ext cx="451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𝑃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FC70692-B373-4176-A88B-BE654ED43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600" y="1831082"/>
                <a:ext cx="4518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93C02D-721E-4EE8-A195-7A5471AF4691}"/>
                  </a:ext>
                </a:extLst>
              </p:cNvPr>
              <p:cNvSpPr/>
              <p:nvPr/>
            </p:nvSpPr>
            <p:spPr>
              <a:xfrm>
                <a:off x="7539042" y="980564"/>
                <a:ext cx="469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93C02D-721E-4EE8-A195-7A5471AF4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42" y="980564"/>
                <a:ext cx="46948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B522D0-4F11-4F0A-A9D5-4CF08623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0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54E631-4D70-439E-A592-D5A14A4C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FC781-AF75-452A-9417-296C70FC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05" y="2054663"/>
            <a:ext cx="5407945" cy="3246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E48F92F-6DF9-4E03-944E-3ABD6B91F60A}"/>
                  </a:ext>
                </a:extLst>
              </p:cNvPr>
              <p:cNvSpPr/>
              <p:nvPr/>
            </p:nvSpPr>
            <p:spPr>
              <a:xfrm>
                <a:off x="272715" y="299323"/>
                <a:ext cx="8590547" cy="12102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刚体运动的几何化图像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：惯量椭球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球心用长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𝑇</m:t>
                            </m:r>
                          </m:e>
                        </m:rad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的杆固定在地面上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，刚体运动过程等价于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椭球在地面上无滑滚动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的过程。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E48F92F-6DF9-4E03-944E-3ABD6B91F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15" y="299323"/>
                <a:ext cx="8590547" cy="1210203"/>
              </a:xfrm>
              <a:prstGeom prst="rect">
                <a:avLst/>
              </a:prstGeom>
              <a:blipFill>
                <a:blip r:embed="rId3"/>
                <a:stretch>
                  <a:fillRect l="-1136" b="-8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8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4" name="对象 16">
                <a:extLst>
                  <a:ext uri="{FF2B5EF4-FFF2-40B4-BE49-F238E27FC236}">
                    <a16:creationId xmlns:a16="http://schemas.microsoft.com/office/drawing/2014/main" id="{EACD7423-F583-C547-A72B-A9F34B2418A1}"/>
                  </a:ext>
                </a:extLst>
              </p:cNvPr>
              <p:cNvSpPr txBox="1"/>
              <p:nvPr/>
            </p:nvSpPr>
            <p:spPr bwMode="auto">
              <a:xfrm>
                <a:off x="97004" y="1604670"/>
                <a:ext cx="4062748" cy="145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24" name="对象 16">
                <a:extLst>
                  <a:ext uri="{FF2B5EF4-FFF2-40B4-BE49-F238E27FC236}">
                    <a16:creationId xmlns:a16="http://schemas.microsoft.com/office/drawing/2014/main" id="{EACD7423-F583-C547-A72B-A9F34B241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004" y="1604670"/>
                <a:ext cx="4062748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箭头 1">
            <a:extLst>
              <a:ext uri="{FF2B5EF4-FFF2-40B4-BE49-F238E27FC236}">
                <a16:creationId xmlns:a16="http://schemas.microsoft.com/office/drawing/2014/main" id="{0B3795CC-5AF2-0044-898D-8EB2C7090D21}"/>
              </a:ext>
            </a:extLst>
          </p:cNvPr>
          <p:cNvSpPr/>
          <p:nvPr/>
        </p:nvSpPr>
        <p:spPr>
          <a:xfrm>
            <a:off x="4233527" y="2103388"/>
            <a:ext cx="527050" cy="64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对象 16">
                <a:extLst>
                  <a:ext uri="{FF2B5EF4-FFF2-40B4-BE49-F238E27FC236}">
                    <a16:creationId xmlns:a16="http://schemas.microsoft.com/office/drawing/2014/main" id="{C4D74CD9-C8D2-E646-B79A-065CA9B27949}"/>
                  </a:ext>
                </a:extLst>
              </p:cNvPr>
              <p:cNvSpPr txBox="1"/>
              <p:nvPr/>
            </p:nvSpPr>
            <p:spPr bwMode="auto">
              <a:xfrm>
                <a:off x="4760577" y="1657406"/>
                <a:ext cx="4027488" cy="145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27" name="对象 16">
                <a:extLst>
                  <a:ext uri="{FF2B5EF4-FFF2-40B4-BE49-F238E27FC236}">
                    <a16:creationId xmlns:a16="http://schemas.microsoft.com/office/drawing/2014/main" id="{C4D74CD9-C8D2-E646-B79A-065CA9B2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0577" y="1657406"/>
                <a:ext cx="4027488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8EDBA92-5EFE-489D-8563-9CE86D51C345}"/>
              </a:ext>
            </a:extLst>
          </p:cNvPr>
          <p:cNvGrpSpPr/>
          <p:nvPr/>
        </p:nvGrpSpPr>
        <p:grpSpPr>
          <a:xfrm>
            <a:off x="5586413" y="3005138"/>
            <a:ext cx="2084387" cy="3006725"/>
            <a:chOff x="5586413" y="3005138"/>
            <a:chExt cx="2084387" cy="3006725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B438E95-3178-B14C-8D7A-1F64E16410D6}"/>
                </a:ext>
              </a:extLst>
            </p:cNvPr>
            <p:cNvCxnSpPr/>
            <p:nvPr/>
          </p:nvCxnSpPr>
          <p:spPr>
            <a:xfrm flipV="1">
              <a:off x="6534150" y="3005138"/>
              <a:ext cx="11113" cy="27384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29" name="组合 18">
              <a:extLst>
                <a:ext uri="{FF2B5EF4-FFF2-40B4-BE49-F238E27FC236}">
                  <a16:creationId xmlns:a16="http://schemas.microsoft.com/office/drawing/2014/main" id="{C7D64EA8-9C5A-6A48-A8B9-93249CD2D5C1}"/>
                </a:ext>
              </a:extLst>
            </p:cNvPr>
            <p:cNvGrpSpPr>
              <a:grpSpLocks/>
            </p:cNvGrpSpPr>
            <p:nvPr/>
          </p:nvGrpSpPr>
          <p:grpSpPr bwMode="auto">
            <a:xfrm rot="1709553">
              <a:off x="6746875" y="4033838"/>
              <a:ext cx="506413" cy="1722437"/>
              <a:chOff x="6655854" y="3551663"/>
              <a:chExt cx="505921" cy="1722863"/>
            </a:xfrm>
          </p:grpSpPr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6D81B71E-8C7B-FD44-AF51-1A2030CA96DB}"/>
                  </a:ext>
                </a:extLst>
              </p:cNvPr>
              <p:cNvSpPr/>
              <p:nvPr/>
            </p:nvSpPr>
            <p:spPr>
              <a:xfrm rot="10800000">
                <a:off x="6654757" y="3634989"/>
                <a:ext cx="505920" cy="1638705"/>
              </a:xfrm>
              <a:prstGeom prst="triangl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4A9136E-B369-894C-A5AD-19A1270779DE}"/>
                  </a:ext>
                </a:extLst>
              </p:cNvPr>
              <p:cNvSpPr/>
              <p:nvPr/>
            </p:nvSpPr>
            <p:spPr>
              <a:xfrm>
                <a:off x="6654626" y="3550588"/>
                <a:ext cx="490061" cy="16672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89B340D2-05D3-A04D-89A5-60B116D5D937}"/>
                </a:ext>
              </a:extLst>
            </p:cNvPr>
            <p:cNvCxnSpPr/>
            <p:nvPr/>
          </p:nvCxnSpPr>
          <p:spPr>
            <a:xfrm flipV="1">
              <a:off x="7364413" y="3792538"/>
              <a:ext cx="19685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757F596-E813-054E-BBD4-4EC3C9EC644F}"/>
                </a:ext>
              </a:extLst>
            </p:cNvPr>
            <p:cNvSpPr/>
            <p:nvPr/>
          </p:nvSpPr>
          <p:spPr>
            <a:xfrm>
              <a:off x="5586413" y="3587750"/>
              <a:ext cx="1974850" cy="474663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EC97BB4-B7E8-0347-8BD0-4AD65564B863}"/>
                </a:ext>
              </a:extLst>
            </p:cNvPr>
            <p:cNvCxnSpPr/>
            <p:nvPr/>
          </p:nvCxnSpPr>
          <p:spPr>
            <a:xfrm>
              <a:off x="7088188" y="4705350"/>
              <a:ext cx="20637" cy="103822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33" name="对象 34">
              <a:extLst>
                <a:ext uri="{FF2B5EF4-FFF2-40B4-BE49-F238E27FC236}">
                  <a16:creationId xmlns:a16="http://schemas.microsoft.com/office/drawing/2014/main" id="{C86816CE-CA52-0B4C-93CB-D5F612FE3D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9083415"/>
                </p:ext>
              </p:extLst>
            </p:nvPr>
          </p:nvGraphicFramePr>
          <p:xfrm>
            <a:off x="7188200" y="5681663"/>
            <a:ext cx="4826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54" name="Equation" r:id="rId5" imgW="2781300" imgH="1898650" progId="Equation.DSMT4">
                    <p:embed/>
                  </p:oleObj>
                </mc:Choice>
                <mc:Fallback>
                  <p:oleObj name="Equation" r:id="rId5" imgW="2781300" imgH="1898650" progId="Equation.DSMT4">
                    <p:embed/>
                    <p:pic>
                      <p:nvPicPr>
                        <p:cNvPr id="5133" name="对象 34">
                          <a:extLst>
                            <a:ext uri="{FF2B5EF4-FFF2-40B4-BE49-F238E27FC236}">
                              <a16:creationId xmlns:a16="http://schemas.microsoft.com/office/drawing/2014/main" id="{C86816CE-CA52-0B4C-93CB-D5F612FE3D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8200" y="5681663"/>
                          <a:ext cx="48260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4" name="对象 52">
                <a:extLst>
                  <a:ext uri="{FF2B5EF4-FFF2-40B4-BE49-F238E27FC236}">
                    <a16:creationId xmlns:a16="http://schemas.microsoft.com/office/drawing/2014/main" id="{A6E923AB-DF7E-3A49-97C4-79D79FB322E5}"/>
                  </a:ext>
                </a:extLst>
              </p:cNvPr>
              <p:cNvSpPr txBox="1"/>
              <p:nvPr/>
            </p:nvSpPr>
            <p:spPr bwMode="auto">
              <a:xfrm>
                <a:off x="-33840" y="3412671"/>
                <a:ext cx="4062748" cy="5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×(−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34" name="对象 52">
                <a:extLst>
                  <a:ext uri="{FF2B5EF4-FFF2-40B4-BE49-F238E27FC236}">
                    <a16:creationId xmlns:a16="http://schemas.microsoft.com/office/drawing/2014/main" id="{A6E923AB-DF7E-3A49-97C4-79D79FB3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3840" y="3412671"/>
                <a:ext cx="4062748" cy="547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7" name="对象 55">
                <a:extLst>
                  <a:ext uri="{FF2B5EF4-FFF2-40B4-BE49-F238E27FC236}">
                    <a16:creationId xmlns:a16="http://schemas.microsoft.com/office/drawing/2014/main" id="{B76C38B3-AB28-994C-8CEC-67B952A2F901}"/>
                  </a:ext>
                </a:extLst>
              </p:cNvPr>
              <p:cNvSpPr txBox="1"/>
              <p:nvPr/>
            </p:nvSpPr>
            <p:spPr bwMode="auto">
              <a:xfrm>
                <a:off x="318982" y="4088357"/>
                <a:ext cx="5910262" cy="4908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37" name="对象 55">
                <a:extLst>
                  <a:ext uri="{FF2B5EF4-FFF2-40B4-BE49-F238E27FC236}">
                    <a16:creationId xmlns:a16="http://schemas.microsoft.com/office/drawing/2014/main" id="{B76C38B3-AB28-994C-8CEC-67B952A2F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82" y="4088357"/>
                <a:ext cx="5910262" cy="490840"/>
              </a:xfrm>
              <a:prstGeom prst="rect">
                <a:avLst/>
              </a:prstGeom>
              <a:blipFill>
                <a:blip r:embed="rId8"/>
                <a:stretch>
                  <a:fillRect t="-250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FFC842BA-FB90-46E7-8DBB-04968159C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83" y="222911"/>
                <a:ext cx="8921166" cy="1184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、拉格朗日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泊松情况：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，定点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𝑶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和中心都在对称轴上，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但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两者不重合。外力矩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𝑴</m:t>
                        </m:r>
                      </m:e>
                    </m:acc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𝟎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FFC842BA-FB90-46E7-8DBB-04968159C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83" y="222911"/>
                <a:ext cx="8921166" cy="1184363"/>
              </a:xfrm>
              <a:prstGeom prst="rect">
                <a:avLst/>
              </a:prstGeom>
              <a:blipFill>
                <a:blip r:embed="rId9"/>
                <a:stretch>
                  <a:fillRect l="-1094" b="-927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945D1-6EEF-4F5A-90AA-F96C0BAF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对象 55">
                <a:extLst>
                  <a:ext uri="{FF2B5EF4-FFF2-40B4-BE49-F238E27FC236}">
                    <a16:creationId xmlns:a16="http://schemas.microsoft.com/office/drawing/2014/main" id="{4273779F-072C-48CC-BA71-1B348AAD2EF6}"/>
                  </a:ext>
                </a:extLst>
              </p:cNvPr>
              <p:cNvSpPr txBox="1"/>
              <p:nvPr/>
            </p:nvSpPr>
            <p:spPr bwMode="auto">
              <a:xfrm>
                <a:off x="60283" y="4709652"/>
                <a:ext cx="6153399" cy="1249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上式中用到了</a:t>
                </a:r>
                <a:endParaRPr lang="en-US" altLang="zh-CN" sz="24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对象 55">
                <a:extLst>
                  <a:ext uri="{FF2B5EF4-FFF2-40B4-BE49-F238E27FC236}">
                    <a16:creationId xmlns:a16="http://schemas.microsoft.com/office/drawing/2014/main" id="{4273779F-072C-48CC-BA71-1B348AAD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83" y="4709652"/>
                <a:ext cx="6153399" cy="1249381"/>
              </a:xfrm>
              <a:prstGeom prst="rect">
                <a:avLst/>
              </a:prstGeom>
              <a:blipFill>
                <a:blip r:embed="rId18"/>
                <a:stretch>
                  <a:fillRect l="-15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10F88B72-9074-BA4B-884F-623A0C9C06A8}"/>
              </a:ext>
            </a:extLst>
          </p:cNvPr>
          <p:cNvCxnSpPr/>
          <p:nvPr/>
        </p:nvCxnSpPr>
        <p:spPr>
          <a:xfrm flipV="1">
            <a:off x="6991350" y="2044700"/>
            <a:ext cx="11113" cy="2738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47" name="组合 2">
            <a:extLst>
              <a:ext uri="{FF2B5EF4-FFF2-40B4-BE49-F238E27FC236}">
                <a16:creationId xmlns:a16="http://schemas.microsoft.com/office/drawing/2014/main" id="{53A78133-4AF6-2746-83B0-9E6A8391C452}"/>
              </a:ext>
            </a:extLst>
          </p:cNvPr>
          <p:cNvGrpSpPr>
            <a:grpSpLocks/>
          </p:cNvGrpSpPr>
          <p:nvPr/>
        </p:nvGrpSpPr>
        <p:grpSpPr bwMode="auto">
          <a:xfrm rot="1709553">
            <a:off x="7204075" y="3073400"/>
            <a:ext cx="506413" cy="1724025"/>
            <a:chOff x="6655854" y="3551663"/>
            <a:chExt cx="505921" cy="1722863"/>
          </a:xfrm>
        </p:grpSpPr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E74C9235-4C5F-FB4D-A875-61C1D05E25C9}"/>
                </a:ext>
              </a:extLst>
            </p:cNvPr>
            <p:cNvSpPr/>
            <p:nvPr/>
          </p:nvSpPr>
          <p:spPr>
            <a:xfrm rot="10800000">
              <a:off x="6654757" y="3634914"/>
              <a:ext cx="505920" cy="1638782"/>
            </a:xfrm>
            <a:prstGeom prst="triangl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0B8517C-75B6-1644-8EF2-6927E70FEC07}"/>
                </a:ext>
              </a:extLst>
            </p:cNvPr>
            <p:cNvSpPr/>
            <p:nvPr/>
          </p:nvSpPr>
          <p:spPr>
            <a:xfrm>
              <a:off x="6654248" y="3550685"/>
              <a:ext cx="490061" cy="16657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B36B36-E354-8F4E-ACFC-1C4557DECFA5}"/>
              </a:ext>
            </a:extLst>
          </p:cNvPr>
          <p:cNvCxnSpPr/>
          <p:nvPr/>
        </p:nvCxnSpPr>
        <p:spPr>
          <a:xfrm flipV="1">
            <a:off x="7821613" y="2832100"/>
            <a:ext cx="196850" cy="406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5CACA32-19D7-2449-A6A2-1D1414BE794E}"/>
              </a:ext>
            </a:extLst>
          </p:cNvPr>
          <p:cNvSpPr/>
          <p:nvPr/>
        </p:nvSpPr>
        <p:spPr>
          <a:xfrm>
            <a:off x="6043613" y="2628900"/>
            <a:ext cx="1974850" cy="473075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1DAF520-3714-6940-A2DB-F8B4ECC2AD2A}"/>
              </a:ext>
            </a:extLst>
          </p:cNvPr>
          <p:cNvCxnSpPr/>
          <p:nvPr/>
        </p:nvCxnSpPr>
        <p:spPr>
          <a:xfrm>
            <a:off x="7545388" y="3744913"/>
            <a:ext cx="20637" cy="1038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51" name="对象 8">
            <a:extLst>
              <a:ext uri="{FF2B5EF4-FFF2-40B4-BE49-F238E27FC236}">
                <a16:creationId xmlns:a16="http://schemas.microsoft.com/office/drawing/2014/main" id="{7F730AE5-CD6C-964D-9EB1-08E308517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5400" y="4721225"/>
          <a:ext cx="482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" name="Equation" r:id="rId3" imgW="2781300" imgH="1898650" progId="Equation.DSMT4">
                  <p:embed/>
                </p:oleObj>
              </mc:Choice>
              <mc:Fallback>
                <p:oleObj name="Equation" r:id="rId3" imgW="2781300" imgH="1898650" progId="Equation.DSMT4">
                  <p:embed/>
                  <p:pic>
                    <p:nvPicPr>
                      <p:cNvPr id="6151" name="对象 8">
                        <a:extLst>
                          <a:ext uri="{FF2B5EF4-FFF2-40B4-BE49-F238E27FC236}">
                            <a16:creationId xmlns:a16="http://schemas.microsoft.com/office/drawing/2014/main" id="{7F730AE5-CD6C-964D-9EB1-08E308517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4721225"/>
                        <a:ext cx="482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52" name="对象 16">
                <a:extLst>
                  <a:ext uri="{FF2B5EF4-FFF2-40B4-BE49-F238E27FC236}">
                    <a16:creationId xmlns:a16="http://schemas.microsoft.com/office/drawing/2014/main" id="{DC8DBBCC-7C34-DF45-85CA-8EC1D2664F94}"/>
                  </a:ext>
                </a:extLst>
              </p:cNvPr>
              <p:cNvSpPr txBox="1"/>
              <p:nvPr/>
            </p:nvSpPr>
            <p:spPr bwMode="auto">
              <a:xfrm>
                <a:off x="658813" y="727075"/>
                <a:ext cx="5926471" cy="145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𝑚𝑔𝑙</m:t>
                              </m:r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𝑚𝑔𝑙</m:t>
                              </m:r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52" name="对象 16">
                <a:extLst>
                  <a:ext uri="{FF2B5EF4-FFF2-40B4-BE49-F238E27FC236}">
                    <a16:creationId xmlns:a16="http://schemas.microsoft.com/office/drawing/2014/main" id="{DC8DBBCC-7C34-DF45-85CA-8EC1D2664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813" y="727075"/>
                <a:ext cx="5926471" cy="1459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4" name="对象 16">
                <a:extLst>
                  <a:ext uri="{FF2B5EF4-FFF2-40B4-BE49-F238E27FC236}">
                    <a16:creationId xmlns:a16="http://schemas.microsoft.com/office/drawing/2014/main" id="{E83C5980-9699-1540-BD3D-A3F494CB9680}"/>
                  </a:ext>
                </a:extLst>
              </p:cNvPr>
              <p:cNvSpPr txBox="1"/>
              <p:nvPr/>
            </p:nvSpPr>
            <p:spPr bwMode="auto">
              <a:xfrm>
                <a:off x="396875" y="3348038"/>
                <a:ext cx="4279399" cy="1484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54" name="对象 16">
                <a:extLst>
                  <a:ext uri="{FF2B5EF4-FFF2-40B4-BE49-F238E27FC236}">
                    <a16:creationId xmlns:a16="http://schemas.microsoft.com/office/drawing/2014/main" id="{E83C5980-9699-1540-BD3D-A3F494CB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875" y="3348038"/>
                <a:ext cx="4279399" cy="1484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5" name="矩形 12">
            <a:extLst>
              <a:ext uri="{FF2B5EF4-FFF2-40B4-BE49-F238E27FC236}">
                <a16:creationId xmlns:a16="http://schemas.microsoft.com/office/drawing/2014/main" id="{A3E9DEEE-578A-7B4D-AB6D-06230EF3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776538"/>
            <a:ext cx="233838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欧拉运动学方程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6" name="对象 16">
                <a:extLst>
                  <a:ext uri="{FF2B5EF4-FFF2-40B4-BE49-F238E27FC236}">
                    <a16:creationId xmlns:a16="http://schemas.microsoft.com/office/drawing/2014/main" id="{4E16F08B-C2C8-5C41-9329-547FD3A42D31}"/>
                  </a:ext>
                </a:extLst>
              </p:cNvPr>
              <p:cNvSpPr txBox="1"/>
              <p:nvPr/>
            </p:nvSpPr>
            <p:spPr bwMode="auto">
              <a:xfrm>
                <a:off x="2327275" y="5250949"/>
                <a:ext cx="2998704" cy="47878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56" name="对象 16">
                <a:extLst>
                  <a:ext uri="{FF2B5EF4-FFF2-40B4-BE49-F238E27FC236}">
                    <a16:creationId xmlns:a16="http://schemas.microsoft.com/office/drawing/2014/main" id="{4E16F08B-C2C8-5C41-9329-547FD3A4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7275" y="5250949"/>
                <a:ext cx="2998704" cy="478785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0520CF-93C7-4667-8517-1FE431FC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558882-9EEC-48E7-8329-CB4F42CA91AE}"/>
                  </a:ext>
                </a:extLst>
              </p:cNvPr>
              <p:cNvSpPr txBox="1"/>
              <p:nvPr/>
            </p:nvSpPr>
            <p:spPr>
              <a:xfrm>
                <a:off x="2689058" y="1926848"/>
                <a:ext cx="11498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558882-9EEC-48E7-8329-CB4F42CA9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058" y="1926848"/>
                <a:ext cx="114986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79">
            <a:extLst>
              <a:ext uri="{FF2B5EF4-FFF2-40B4-BE49-F238E27FC236}">
                <a16:creationId xmlns:a16="http://schemas.microsoft.com/office/drawing/2014/main" id="{B4F96BD3-1C51-FA42-A948-C07CBFB2B92C}"/>
              </a:ext>
            </a:extLst>
          </p:cNvPr>
          <p:cNvGrpSpPr>
            <a:grpSpLocks/>
          </p:cNvGrpSpPr>
          <p:nvPr/>
        </p:nvGrpSpPr>
        <p:grpSpPr bwMode="auto">
          <a:xfrm>
            <a:off x="5589587" y="95900"/>
            <a:ext cx="3554413" cy="3025775"/>
            <a:chOff x="-375144" y="2820474"/>
            <a:chExt cx="3555556" cy="3025890"/>
          </a:xfrm>
        </p:grpSpPr>
        <p:grpSp>
          <p:nvGrpSpPr>
            <p:cNvPr id="5132" name="组合 66">
              <a:extLst>
                <a:ext uri="{FF2B5EF4-FFF2-40B4-BE49-F238E27FC236}">
                  <a16:creationId xmlns:a16="http://schemas.microsoft.com/office/drawing/2014/main" id="{7CD5A8ED-7BE7-C746-9C9F-26B06AD98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5134" name="图片 46">
                <a:extLst>
                  <a:ext uri="{FF2B5EF4-FFF2-40B4-BE49-F238E27FC236}">
                    <a16:creationId xmlns:a16="http://schemas.microsoft.com/office/drawing/2014/main" id="{D17CF5CF-85CC-384E-AE13-D259267A3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5135" name="对象 16">
                <a:extLst>
                  <a:ext uri="{FF2B5EF4-FFF2-40B4-BE49-F238E27FC236}">
                    <a16:creationId xmlns:a16="http://schemas.microsoft.com/office/drawing/2014/main" id="{E9A755B8-527B-7E46-A94F-790457FD2B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0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6" name="对象 16">
                <a:extLst>
                  <a:ext uri="{FF2B5EF4-FFF2-40B4-BE49-F238E27FC236}">
                    <a16:creationId xmlns:a16="http://schemas.microsoft.com/office/drawing/2014/main" id="{6C05DE35-24E3-7541-9DAE-5B9FC6C741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1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7" name="对象 16">
                <a:extLst>
                  <a:ext uri="{FF2B5EF4-FFF2-40B4-BE49-F238E27FC236}">
                    <a16:creationId xmlns:a16="http://schemas.microsoft.com/office/drawing/2014/main" id="{06763093-F1E8-2243-B071-16FE9BEB35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2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8" name="对象 16">
                <a:extLst>
                  <a:ext uri="{FF2B5EF4-FFF2-40B4-BE49-F238E27FC236}">
                    <a16:creationId xmlns:a16="http://schemas.microsoft.com/office/drawing/2014/main" id="{C1449466-913B-114B-AE4D-64F7511897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3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39" name="对象 16">
                <a:extLst>
                  <a:ext uri="{FF2B5EF4-FFF2-40B4-BE49-F238E27FC236}">
                    <a16:creationId xmlns:a16="http://schemas.microsoft.com/office/drawing/2014/main" id="{A357871F-CC88-6644-81AB-BAC2BF772A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4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0" name="对象 16">
                <a:extLst>
                  <a:ext uri="{FF2B5EF4-FFF2-40B4-BE49-F238E27FC236}">
                    <a16:creationId xmlns:a16="http://schemas.microsoft.com/office/drawing/2014/main" id="{EAAC234E-0F05-AC4D-836C-C2F0CF14AF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5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1" name="对象 16">
                <a:extLst>
                  <a:ext uri="{FF2B5EF4-FFF2-40B4-BE49-F238E27FC236}">
                    <a16:creationId xmlns:a16="http://schemas.microsoft.com/office/drawing/2014/main" id="{1BFC7979-74C3-5D47-854E-17D4200A55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6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0FC7F632-29E6-644B-B6F2-909A5391BF99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4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5143" name="对象 16">
                <a:extLst>
                  <a:ext uri="{FF2B5EF4-FFF2-40B4-BE49-F238E27FC236}">
                    <a16:creationId xmlns:a16="http://schemas.microsoft.com/office/drawing/2014/main" id="{C24950B5-B8E7-4142-A14D-8EA49E3A1C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7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E04F4172-549C-A549-9649-4D4702ECB394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DB1F2A67-4FD8-4C43-9AC1-68019D39149B}"/>
                  </a:ext>
                </a:extLst>
              </p:cNvPr>
              <p:cNvSpPr/>
              <p:nvPr/>
            </p:nvSpPr>
            <p:spPr>
              <a:xfrm flipV="1">
                <a:off x="3580507" y="4015121"/>
                <a:ext cx="1499082" cy="922372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5146" name="对象 16">
                <a:extLst>
                  <a:ext uri="{FF2B5EF4-FFF2-40B4-BE49-F238E27FC236}">
                    <a16:creationId xmlns:a16="http://schemas.microsoft.com/office/drawing/2014/main" id="{0B76492B-F28F-D143-A62C-47620C908E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8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7" name="对象 16">
                <a:extLst>
                  <a:ext uri="{FF2B5EF4-FFF2-40B4-BE49-F238E27FC236}">
                    <a16:creationId xmlns:a16="http://schemas.microsoft.com/office/drawing/2014/main" id="{3E571C87-B420-FC44-AA8E-3C65A0DDDE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29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133" name="对象 16">
              <a:extLst>
                <a:ext uri="{FF2B5EF4-FFF2-40B4-BE49-F238E27FC236}">
                  <a16:creationId xmlns:a16="http://schemas.microsoft.com/office/drawing/2014/main" id="{C79E8477-37B1-F64F-A621-E3DD12DB96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0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4" y="280877"/>
                <a:ext cx="5900280" cy="1684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刚体自由度：欧拉角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欧拉定理：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任意时刻均为绕某轴以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？</a:t>
                </a:r>
                <a:r>
                  <a:rPr lang="zh-CN" altLang="en-US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欧拉运动学方程！</a:t>
                </a:r>
                <a:endPara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54" y="280877"/>
                <a:ext cx="5900280" cy="1684244"/>
              </a:xfrm>
              <a:prstGeom prst="rect">
                <a:avLst/>
              </a:prstGeom>
              <a:blipFill>
                <a:blip r:embed="rId26"/>
                <a:stretch>
                  <a:fillRect l="-1550" b="-652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AB71659-0BA5-40CB-8509-D181F5131F44}"/>
                  </a:ext>
                </a:extLst>
              </p:cNvPr>
              <p:cNvSpPr/>
              <p:nvPr/>
            </p:nvSpPr>
            <p:spPr>
              <a:xfrm>
                <a:off x="51554" y="2798431"/>
                <a:ext cx="9058891" cy="31913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选取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本体坐标系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（坐标轴固定在刚体上），原点取为基点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AB71659-0BA5-40CB-8509-D181F513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" y="2798431"/>
                <a:ext cx="9058891" cy="3191323"/>
              </a:xfrm>
              <a:prstGeom prst="rect">
                <a:avLst/>
              </a:prstGeom>
              <a:blipFill>
                <a:blip r:embed="rId27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8B42BD-B52D-4DF1-9FD6-BC300B8A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">
            <a:extLst>
              <a:ext uri="{FF2B5EF4-FFF2-40B4-BE49-F238E27FC236}">
                <a16:creationId xmlns:a16="http://schemas.microsoft.com/office/drawing/2014/main" id="{58358D4D-B61E-424D-996C-FE5EBF52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411163"/>
            <a:ext cx="14160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能量守恒</a:t>
            </a:r>
            <a:endParaRPr kumimoji="1" lang="en-US" altLang="zh-CN" sz="2400" i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对象 16">
                <a:extLst>
                  <a:ext uri="{FF2B5EF4-FFF2-40B4-BE49-F238E27FC236}">
                    <a16:creationId xmlns:a16="http://schemas.microsoft.com/office/drawing/2014/main" id="{CF473657-8212-A741-8D3C-AC1F9E147426}"/>
                  </a:ext>
                </a:extLst>
              </p:cNvPr>
              <p:cNvSpPr txBox="1"/>
              <p:nvPr/>
            </p:nvSpPr>
            <p:spPr bwMode="auto">
              <a:xfrm>
                <a:off x="2052638" y="1066800"/>
                <a:ext cx="5342773" cy="783804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𝑚𝑔𝑙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1" name="对象 16">
                <a:extLst>
                  <a:ext uri="{FF2B5EF4-FFF2-40B4-BE49-F238E27FC236}">
                    <a16:creationId xmlns:a16="http://schemas.microsoft.com/office/drawing/2014/main" id="{CF473657-8212-A741-8D3C-AC1F9E147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2638" y="1066800"/>
                <a:ext cx="5342773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矩形 3">
            <a:extLst>
              <a:ext uri="{FF2B5EF4-FFF2-40B4-BE49-F238E27FC236}">
                <a16:creationId xmlns:a16="http://schemas.microsoft.com/office/drawing/2014/main" id="{7C0DBA3D-6CD5-0C42-9770-8D766FED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4056063"/>
            <a:ext cx="2468562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l-GR" altLang="zh-CN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ζ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Wingdings" pitchFamily="2" charset="2"/>
              </a:rPr>
              <a:t>方向角动量守恒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对象 5">
                <a:extLst>
                  <a:ext uri="{FF2B5EF4-FFF2-40B4-BE49-F238E27FC236}">
                    <a16:creationId xmlns:a16="http://schemas.microsoft.com/office/drawing/2014/main" id="{296C20A7-F79A-2D40-A215-30E3ED92AE09}"/>
                  </a:ext>
                </a:extLst>
              </p:cNvPr>
              <p:cNvSpPr txBox="1"/>
              <p:nvPr/>
            </p:nvSpPr>
            <p:spPr bwMode="auto">
              <a:xfrm>
                <a:off x="483269" y="2598775"/>
                <a:ext cx="2974975" cy="5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×(−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3" name="对象 5">
                <a:extLst>
                  <a:ext uri="{FF2B5EF4-FFF2-40B4-BE49-F238E27FC236}">
                    <a16:creationId xmlns:a16="http://schemas.microsoft.com/office/drawing/2014/main" id="{296C20A7-F79A-2D40-A215-30E3ED92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269" y="2598775"/>
                <a:ext cx="2974975" cy="547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4" name="对象 6">
                <a:extLst>
                  <a:ext uri="{FF2B5EF4-FFF2-40B4-BE49-F238E27FC236}">
                    <a16:creationId xmlns:a16="http://schemas.microsoft.com/office/drawing/2014/main" id="{AA1CE6FC-1A23-D54B-BEC9-220428D3A0E5}"/>
                  </a:ext>
                </a:extLst>
              </p:cNvPr>
              <p:cNvSpPr txBox="1"/>
              <p:nvPr/>
            </p:nvSpPr>
            <p:spPr bwMode="auto">
              <a:xfrm>
                <a:off x="4617244" y="2598775"/>
                <a:ext cx="1652587" cy="5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4" name="对象 6">
                <a:extLst>
                  <a:ext uri="{FF2B5EF4-FFF2-40B4-BE49-F238E27FC236}">
                    <a16:creationId xmlns:a16="http://schemas.microsoft.com/office/drawing/2014/main" id="{AA1CE6FC-1A23-D54B-BEC9-220428D3A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7244" y="2598775"/>
                <a:ext cx="1652587" cy="547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A0D9DF7F-CD54-7448-9FEC-CD98E8F76903}"/>
              </a:ext>
            </a:extLst>
          </p:cNvPr>
          <p:cNvSpPr/>
          <p:nvPr/>
        </p:nvSpPr>
        <p:spPr>
          <a:xfrm>
            <a:off x="3475038" y="2781300"/>
            <a:ext cx="66992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7176" name="对象 8">
            <a:extLst>
              <a:ext uri="{FF2B5EF4-FFF2-40B4-BE49-F238E27FC236}">
                <a16:creationId xmlns:a16="http://schemas.microsoft.com/office/drawing/2014/main" id="{A54B9A77-127A-BF4E-A642-886FF7630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348295"/>
              </p:ext>
            </p:extLst>
          </p:nvPr>
        </p:nvGraphicFramePr>
        <p:xfrm>
          <a:off x="1346535" y="3244037"/>
          <a:ext cx="91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45" name="Equation" r:id="rId6" imgW="5264150" imgH="2781300" progId="Equation.DSMT4">
                  <p:embed/>
                </p:oleObj>
              </mc:Choice>
              <mc:Fallback>
                <p:oleObj name="Equation" r:id="rId6" imgW="5264150" imgH="2781300" progId="Equation.DSMT4">
                  <p:embed/>
                  <p:pic>
                    <p:nvPicPr>
                      <p:cNvPr id="7176" name="对象 8">
                        <a:extLst>
                          <a:ext uri="{FF2B5EF4-FFF2-40B4-BE49-F238E27FC236}">
                            <a16:creationId xmlns:a16="http://schemas.microsoft.com/office/drawing/2014/main" id="{A54B9A77-127A-BF4E-A642-886FF76306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535" y="3244037"/>
                        <a:ext cx="914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箭头 9">
            <a:extLst>
              <a:ext uri="{FF2B5EF4-FFF2-40B4-BE49-F238E27FC236}">
                <a16:creationId xmlns:a16="http://schemas.microsoft.com/office/drawing/2014/main" id="{46EC673D-27AD-FD4C-9F23-89F2C9F51F5B}"/>
              </a:ext>
            </a:extLst>
          </p:cNvPr>
          <p:cNvSpPr/>
          <p:nvPr/>
        </p:nvSpPr>
        <p:spPr>
          <a:xfrm>
            <a:off x="3475038" y="3406775"/>
            <a:ext cx="66992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8" name="对象 10">
                <a:extLst>
                  <a:ext uri="{FF2B5EF4-FFF2-40B4-BE49-F238E27FC236}">
                    <a16:creationId xmlns:a16="http://schemas.microsoft.com/office/drawing/2014/main" id="{6A75BBDD-A438-2246-B42A-07625EB0E4A5}"/>
                  </a:ext>
                </a:extLst>
              </p:cNvPr>
              <p:cNvSpPr txBox="1"/>
              <p:nvPr/>
            </p:nvSpPr>
            <p:spPr bwMode="auto">
              <a:xfrm>
                <a:off x="4389438" y="3157507"/>
                <a:ext cx="3369927" cy="793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8" name="对象 10">
                <a:extLst>
                  <a:ext uri="{FF2B5EF4-FFF2-40B4-BE49-F238E27FC236}">
                    <a16:creationId xmlns:a16="http://schemas.microsoft.com/office/drawing/2014/main" id="{6A75BBDD-A438-2246-B42A-07625EB0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9438" y="3157507"/>
                <a:ext cx="3369927" cy="7936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9" name="对象 11">
                <a:extLst>
                  <a:ext uri="{FF2B5EF4-FFF2-40B4-BE49-F238E27FC236}">
                    <a16:creationId xmlns:a16="http://schemas.microsoft.com/office/drawing/2014/main" id="{C06A80AE-AE71-414E-B2A4-F92F8A4CE139}"/>
                  </a:ext>
                </a:extLst>
              </p:cNvPr>
              <p:cNvSpPr txBox="1"/>
              <p:nvPr/>
            </p:nvSpPr>
            <p:spPr bwMode="auto">
              <a:xfrm>
                <a:off x="4094162" y="4089400"/>
                <a:ext cx="1640891" cy="5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79" name="对象 11">
                <a:extLst>
                  <a:ext uri="{FF2B5EF4-FFF2-40B4-BE49-F238E27FC236}">
                    <a16:creationId xmlns:a16="http://schemas.microsoft.com/office/drawing/2014/main" id="{C06A80AE-AE71-414E-B2A4-F92F8A4CE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4162" y="4089400"/>
                <a:ext cx="1640891" cy="5476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0" name="对象 16">
                <a:extLst>
                  <a:ext uri="{FF2B5EF4-FFF2-40B4-BE49-F238E27FC236}">
                    <a16:creationId xmlns:a16="http://schemas.microsoft.com/office/drawing/2014/main" id="{D7FE5FD4-47B1-9C44-82A5-945E12CFE3B8}"/>
                  </a:ext>
                </a:extLst>
              </p:cNvPr>
              <p:cNvSpPr txBox="1"/>
              <p:nvPr/>
            </p:nvSpPr>
            <p:spPr bwMode="auto">
              <a:xfrm>
                <a:off x="2746375" y="4740275"/>
                <a:ext cx="3523456" cy="46166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80" name="对象 16">
                <a:extLst>
                  <a:ext uri="{FF2B5EF4-FFF2-40B4-BE49-F238E27FC236}">
                    <a16:creationId xmlns:a16="http://schemas.microsoft.com/office/drawing/2014/main" id="{D7FE5FD4-47B1-9C44-82A5-945E12CF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6375" y="4740275"/>
                <a:ext cx="3523456" cy="461665"/>
              </a:xfrm>
              <a:prstGeom prst="rect">
                <a:avLst/>
              </a:prstGeom>
              <a:blipFill>
                <a:blip r:embed="rId10"/>
                <a:stretch>
                  <a:fillRect l="-172" b="-6250"/>
                </a:stretch>
              </a:blipFill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" name="矩形 13">
                <a:extLst>
                  <a:ext uri="{FF2B5EF4-FFF2-40B4-BE49-F238E27FC236}">
                    <a16:creationId xmlns:a16="http://schemas.microsoft.com/office/drawing/2014/main" id="{60431004-3DD6-204A-8E16-1F52BC088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813" y="5351463"/>
                <a:ext cx="5262466" cy="945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Wingdings" pitchFamily="2" charset="2"/>
                  </a:rPr>
                  <a:t>解以上三个方程，得到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𝜃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𝜑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" pitchFamily="2" charset="2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拉格朗日陀螺的求解一般很复杂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181" name="矩形 13">
                <a:extLst>
                  <a:ext uri="{FF2B5EF4-FFF2-40B4-BE49-F238E27FC236}">
                    <a16:creationId xmlns:a16="http://schemas.microsoft.com/office/drawing/2014/main" id="{60431004-3DD6-204A-8E16-1F52BC088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813" y="5351463"/>
                <a:ext cx="5262466" cy="945580"/>
              </a:xfrm>
              <a:prstGeom prst="rect">
                <a:avLst/>
              </a:prstGeom>
              <a:blipFill>
                <a:blip r:embed="rId11"/>
                <a:stretch>
                  <a:fillRect l="-1854" t="-7097" b="-1225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827499-9C15-441F-AB0B-CF6024FB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对象 55">
                <a:extLst>
                  <a:ext uri="{FF2B5EF4-FFF2-40B4-BE49-F238E27FC236}">
                    <a16:creationId xmlns:a16="http://schemas.microsoft.com/office/drawing/2014/main" id="{04C08200-AF43-4CE1-9107-FEF9F6EC8085}"/>
                  </a:ext>
                </a:extLst>
              </p:cNvPr>
              <p:cNvSpPr txBox="1"/>
              <p:nvPr/>
            </p:nvSpPr>
            <p:spPr bwMode="auto">
              <a:xfrm>
                <a:off x="2052638" y="1910048"/>
                <a:ext cx="6153399" cy="695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对象 55">
                <a:extLst>
                  <a:ext uri="{FF2B5EF4-FFF2-40B4-BE49-F238E27FC236}">
                    <a16:creationId xmlns:a16="http://schemas.microsoft.com/office/drawing/2014/main" id="{04C08200-AF43-4CE1-9107-FEF9F6EC8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2638" y="1910048"/>
                <a:ext cx="6153399" cy="6953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2" grpId="0" animBg="1"/>
      <p:bldP spid="8" grpId="0" animBg="1"/>
      <p:bldP spid="10" grpId="0" animBg="1"/>
      <p:bldP spid="71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2D4617-E30B-478C-911C-0CF85E5D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98137-E726-411D-95C7-284BC1F9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16" y="1480260"/>
            <a:ext cx="6486525" cy="3271838"/>
          </a:xfrm>
          <a:prstGeom prst="rect">
            <a:avLst/>
          </a:prstGeom>
        </p:spPr>
      </p:pic>
      <p:sp>
        <p:nvSpPr>
          <p:cNvPr id="5" name="矩形 13">
            <a:extLst>
              <a:ext uri="{FF2B5EF4-FFF2-40B4-BE49-F238E27FC236}">
                <a16:creationId xmlns:a16="http://schemas.microsoft.com/office/drawing/2014/main" id="{4918FFD6-7D72-4738-BE0A-21E1B57D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29" y="258095"/>
            <a:ext cx="3877985" cy="5762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拉格朗日陀螺的各种可能解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4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2">
            <a:extLst>
              <a:ext uri="{FF2B5EF4-FFF2-40B4-BE49-F238E27FC236}">
                <a16:creationId xmlns:a16="http://schemas.microsoft.com/office/drawing/2014/main" id="{3C06EB1E-C04B-0642-A88B-989B534E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652" y="102132"/>
            <a:ext cx="4852610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§3.10 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拉莫尔进动与核磁共振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21" y="755825"/>
                <a:ext cx="6915163" cy="5625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  <a:sym typeface="Wingdings" pitchFamily="2" charset="2"/>
                  </a:rPr>
                  <a:t>半径为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𝑟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、质量为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的线圈，带电荷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𝑒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，线圈绕中轴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以角速度为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转动，则线圈的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线圈旋转产生的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电流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线圈的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磁矩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𝐼𝑆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𝜔</m:t>
                          </m:r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𝑒</m:t>
                          </m:r>
                        </m:num>
                        <m:den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2</m:t>
                          </m:r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𝜋</m:t>
                          </m:r>
                        </m:den>
                      </m:f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𝜋</m:t>
                      </m:r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𝑒</m:t>
                          </m:r>
                        </m:num>
                        <m:den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𝑒</m:t>
                          </m:r>
                        </m:num>
                        <m:den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2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kumimoji="1"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  <a:sym typeface="Wingdings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den>
                    </m:f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：带电物体旋转时，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磁矩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den>
                    </m:f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121" y="755825"/>
                <a:ext cx="6915163" cy="5625579"/>
              </a:xfrm>
              <a:prstGeom prst="rect">
                <a:avLst/>
              </a:prstGeom>
              <a:blipFill>
                <a:blip r:embed="rId2"/>
                <a:stretch>
                  <a:fillRect l="-1411" r="-44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6C498224-F808-4EB3-8390-B1C80FF93883}"/>
              </a:ext>
            </a:extLst>
          </p:cNvPr>
          <p:cNvGrpSpPr/>
          <p:nvPr/>
        </p:nvGrpSpPr>
        <p:grpSpPr>
          <a:xfrm>
            <a:off x="7019925" y="712970"/>
            <a:ext cx="2124075" cy="2063586"/>
            <a:chOff x="7019925" y="464317"/>
            <a:chExt cx="2124075" cy="206358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A31AA1-5DD8-4AB9-BC09-F24430B10A96}"/>
                </a:ext>
              </a:extLst>
            </p:cNvPr>
            <p:cNvSpPr/>
            <p:nvPr/>
          </p:nvSpPr>
          <p:spPr>
            <a:xfrm>
              <a:off x="7019925" y="496190"/>
              <a:ext cx="2124075" cy="2031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F5AA6167-E881-486A-89EA-6DEDE3F0D897}"/>
                </a:ext>
              </a:extLst>
            </p:cNvPr>
            <p:cNvSpPr/>
            <p:nvPr/>
          </p:nvSpPr>
          <p:spPr>
            <a:xfrm rot="1920000">
              <a:off x="7328834" y="1599120"/>
              <a:ext cx="1349544" cy="618175"/>
            </a:xfrm>
            <a:prstGeom prst="arc">
              <a:avLst>
                <a:gd name="adj1" fmla="val 3699234"/>
                <a:gd name="adj2" fmla="val 361634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15351AC-690A-47BD-B772-0E3941EDA666}"/>
                </a:ext>
              </a:extLst>
            </p:cNvPr>
            <p:cNvCxnSpPr/>
            <p:nvPr/>
          </p:nvCxnSpPr>
          <p:spPr>
            <a:xfrm flipV="1">
              <a:off x="7571904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6B094D8-9F85-4994-A7F4-99A70523A491}"/>
                </a:ext>
              </a:extLst>
            </p:cNvPr>
            <p:cNvCxnSpPr>
              <a:cxnSpLocks/>
            </p:cNvCxnSpPr>
            <p:nvPr/>
          </p:nvCxnSpPr>
          <p:spPr>
            <a:xfrm rot="1920000" flipV="1">
              <a:off x="8255929" y="1028251"/>
              <a:ext cx="0" cy="9523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/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6D8153B-9ACE-4AF8-98E2-C842259BD90C}"/>
                </a:ext>
              </a:extLst>
            </p:cNvPr>
            <p:cNvCxnSpPr/>
            <p:nvPr/>
          </p:nvCxnSpPr>
          <p:spPr>
            <a:xfrm flipV="1">
              <a:off x="7886773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B23EEE9-4443-46AD-86AB-C5285E35C8BB}"/>
                </a:ext>
              </a:extLst>
            </p:cNvPr>
            <p:cNvCxnSpPr/>
            <p:nvPr/>
          </p:nvCxnSpPr>
          <p:spPr>
            <a:xfrm flipV="1">
              <a:off x="8201641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/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/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20000" r="-33803" b="-9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3E25AE-2BCD-44E1-9F3C-AB541853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9" y="19848"/>
                <a:ext cx="6738963" cy="2950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  <a:sym typeface="Wingdings" pitchFamily="2" charset="2"/>
                  </a:rPr>
                  <a:t>以线圈中心为原点建立坐标系，磁场方向为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轴，线圈上线元为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𝑠</m:t>
                        </m:r>
                      </m:e>
                    </m:acc>
                    <m:r>
                      <a:rPr kumimoji="1"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" pitchFamily="2" charset="2"/>
                      </a:rPr>
                      <m:t>，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则磁矩为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=∮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dV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=∮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线元受到的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洛伦兹力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和对应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力矩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:endParaRPr kumimoji="1" lang="en-US" altLang="zh-CN" sz="240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𝜎</m:t>
                      </m:r>
                      <m:r>
                        <m:rPr>
                          <m:sty m:val="p"/>
                        </m:rPr>
                        <a:rPr kumimoji="1" lang="en-US" altLang="zh-CN" sz="2400" b="0" i="0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𝐵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𝐼</m:t>
                      </m:r>
                      <m:r>
                        <m:rPr>
                          <m:sty m:val="p"/>
                        </m:rPr>
                        <a:rPr kumimoji="1" lang="en-US" altLang="zh-CN" sz="2400" b="0" i="0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𝑠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" pitchFamily="2" charset="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9" y="19848"/>
                <a:ext cx="6738963" cy="2950423"/>
              </a:xfrm>
              <a:prstGeom prst="rect">
                <a:avLst/>
              </a:prstGeom>
              <a:blipFill>
                <a:blip r:embed="rId2"/>
                <a:stretch>
                  <a:fillRect l="-1448" r="-135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6C498224-F808-4EB3-8390-B1C80FF93883}"/>
              </a:ext>
            </a:extLst>
          </p:cNvPr>
          <p:cNvGrpSpPr/>
          <p:nvPr/>
        </p:nvGrpSpPr>
        <p:grpSpPr>
          <a:xfrm>
            <a:off x="7019925" y="285901"/>
            <a:ext cx="2124075" cy="2063586"/>
            <a:chOff x="7019925" y="464317"/>
            <a:chExt cx="2124075" cy="206358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A31AA1-5DD8-4AB9-BC09-F24430B10A96}"/>
                </a:ext>
              </a:extLst>
            </p:cNvPr>
            <p:cNvSpPr/>
            <p:nvPr/>
          </p:nvSpPr>
          <p:spPr>
            <a:xfrm>
              <a:off x="7019925" y="496190"/>
              <a:ext cx="2124075" cy="2031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F5AA6167-E881-486A-89EA-6DEDE3F0D897}"/>
                </a:ext>
              </a:extLst>
            </p:cNvPr>
            <p:cNvSpPr/>
            <p:nvPr/>
          </p:nvSpPr>
          <p:spPr>
            <a:xfrm rot="1920000">
              <a:off x="7328834" y="1599120"/>
              <a:ext cx="1349544" cy="618175"/>
            </a:xfrm>
            <a:prstGeom prst="arc">
              <a:avLst>
                <a:gd name="adj1" fmla="val 3699234"/>
                <a:gd name="adj2" fmla="val 361634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15351AC-690A-47BD-B772-0E3941EDA666}"/>
                </a:ext>
              </a:extLst>
            </p:cNvPr>
            <p:cNvCxnSpPr/>
            <p:nvPr/>
          </p:nvCxnSpPr>
          <p:spPr>
            <a:xfrm flipV="1">
              <a:off x="7571904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6B094D8-9F85-4994-A7F4-99A70523A491}"/>
                </a:ext>
              </a:extLst>
            </p:cNvPr>
            <p:cNvCxnSpPr>
              <a:cxnSpLocks/>
            </p:cNvCxnSpPr>
            <p:nvPr/>
          </p:nvCxnSpPr>
          <p:spPr>
            <a:xfrm rot="1920000" flipV="1">
              <a:off x="8255929" y="1028251"/>
              <a:ext cx="0" cy="9523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/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6D8153B-9ACE-4AF8-98E2-C842259BD90C}"/>
                </a:ext>
              </a:extLst>
            </p:cNvPr>
            <p:cNvCxnSpPr/>
            <p:nvPr/>
          </p:nvCxnSpPr>
          <p:spPr>
            <a:xfrm flipV="1">
              <a:off x="7886773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B23EEE9-4443-46AD-86AB-C5285E35C8BB}"/>
                </a:ext>
              </a:extLst>
            </p:cNvPr>
            <p:cNvCxnSpPr/>
            <p:nvPr/>
          </p:nvCxnSpPr>
          <p:spPr>
            <a:xfrm flipV="1">
              <a:off x="8201641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/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/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9737" r="-33803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934EE-9BA4-4C1C-85BB-FCBC0B5DDEE9}"/>
                  </a:ext>
                </a:extLst>
              </p:cNvPr>
              <p:cNvSpPr/>
              <p:nvPr/>
            </p:nvSpPr>
            <p:spPr>
              <a:xfrm>
                <a:off x="78149" y="2808901"/>
                <a:ext cx="8987702" cy="39994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𝑠</m:t>
                              </m:r>
                            </m:e>
                          </m:acc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sym typeface="Wingdings" pitchFamily="2" charset="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0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m:rPr>
                          <m:sty m:val="p"/>
                        </m:rPr>
                        <a:rPr kumimoji="1" lang="en-US" altLang="zh-CN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e>
                      </m:acc>
                      <m:r>
                        <a:rPr kumimoji="1" lang="en-US" altLang="zh-C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kumimoji="1" lang="en-US" altLang="zh-C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  <m:r>
                            <a:rPr kumimoji="1"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中第二项积分为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，故磁场对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带电转动线圈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的作用为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结合前页给出的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𝜇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den>
                    </m:f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，应用角动量定理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，易得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934EE-9BA4-4C1C-85BB-FCBC0B5DD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" y="2808901"/>
                <a:ext cx="8987702" cy="3999493"/>
              </a:xfrm>
              <a:prstGeom prst="rect">
                <a:avLst/>
              </a:prstGeom>
              <a:blipFill>
                <a:blip r:embed="rId6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FBD0D9-875C-406E-9FF4-9A099D44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8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9" y="19848"/>
                <a:ext cx="6738963" cy="20482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对比本体坐标系下角动量的公式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∗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223" name="矩形 6">
                <a:extLst>
                  <a:ext uri="{FF2B5EF4-FFF2-40B4-BE49-F238E27FC236}">
                    <a16:creationId xmlns:a16="http://schemas.microsoft.com/office/drawing/2014/main" id="{E04BF3AF-946E-AE4A-B8E5-DE494E24C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9" y="19848"/>
                <a:ext cx="6738963" cy="2048253"/>
              </a:xfrm>
              <a:prstGeom prst="rect">
                <a:avLst/>
              </a:prstGeom>
              <a:blipFill>
                <a:blip r:embed="rId2"/>
                <a:stretch>
                  <a:fillRect l="-144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6C498224-F808-4EB3-8390-B1C80FF93883}"/>
              </a:ext>
            </a:extLst>
          </p:cNvPr>
          <p:cNvGrpSpPr/>
          <p:nvPr/>
        </p:nvGrpSpPr>
        <p:grpSpPr>
          <a:xfrm>
            <a:off x="7019925" y="285901"/>
            <a:ext cx="2124075" cy="2063586"/>
            <a:chOff x="7019925" y="464317"/>
            <a:chExt cx="2124075" cy="206358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A31AA1-5DD8-4AB9-BC09-F24430B10A96}"/>
                </a:ext>
              </a:extLst>
            </p:cNvPr>
            <p:cNvSpPr/>
            <p:nvPr/>
          </p:nvSpPr>
          <p:spPr>
            <a:xfrm>
              <a:off x="7019925" y="496190"/>
              <a:ext cx="2124075" cy="2031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F5AA6167-E881-486A-89EA-6DEDE3F0D897}"/>
                </a:ext>
              </a:extLst>
            </p:cNvPr>
            <p:cNvSpPr/>
            <p:nvPr/>
          </p:nvSpPr>
          <p:spPr>
            <a:xfrm rot="1920000">
              <a:off x="7328834" y="1599120"/>
              <a:ext cx="1349544" cy="618175"/>
            </a:xfrm>
            <a:prstGeom prst="arc">
              <a:avLst>
                <a:gd name="adj1" fmla="val 3699234"/>
                <a:gd name="adj2" fmla="val 361634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15351AC-690A-47BD-B772-0E3941EDA666}"/>
                </a:ext>
              </a:extLst>
            </p:cNvPr>
            <p:cNvCxnSpPr/>
            <p:nvPr/>
          </p:nvCxnSpPr>
          <p:spPr>
            <a:xfrm flipV="1">
              <a:off x="7571904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6B094D8-9F85-4994-A7F4-99A70523A491}"/>
                </a:ext>
              </a:extLst>
            </p:cNvPr>
            <p:cNvCxnSpPr>
              <a:cxnSpLocks/>
            </p:cNvCxnSpPr>
            <p:nvPr/>
          </p:nvCxnSpPr>
          <p:spPr>
            <a:xfrm rot="1920000" flipV="1">
              <a:off x="8255929" y="1028251"/>
              <a:ext cx="0" cy="9523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/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27842BB-B642-4254-A85F-CB0078D87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64317"/>
                  <a:ext cx="463845" cy="506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6D8153B-9ACE-4AF8-98E2-C842259BD90C}"/>
                </a:ext>
              </a:extLst>
            </p:cNvPr>
            <p:cNvCxnSpPr/>
            <p:nvPr/>
          </p:nvCxnSpPr>
          <p:spPr>
            <a:xfrm flipV="1">
              <a:off x="7886773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B23EEE9-4443-46AD-86AB-C5285E35C8BB}"/>
                </a:ext>
              </a:extLst>
            </p:cNvPr>
            <p:cNvCxnSpPr/>
            <p:nvPr/>
          </p:nvCxnSpPr>
          <p:spPr>
            <a:xfrm flipV="1">
              <a:off x="8201641" y="850932"/>
              <a:ext cx="0" cy="540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/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0F5932C5-50D9-4B95-ADCC-4C502D701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805" y="2054662"/>
                  <a:ext cx="38036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/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C26519F-538A-4FDB-8585-675D84F33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8286" y="832647"/>
                  <a:ext cx="430182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9737" r="-33803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934EE-9BA4-4C1C-85BB-FCBC0B5DDEE9}"/>
                  </a:ext>
                </a:extLst>
              </p:cNvPr>
              <p:cNvSpPr/>
              <p:nvPr/>
            </p:nvSpPr>
            <p:spPr>
              <a:xfrm>
                <a:off x="78149" y="2386315"/>
                <a:ext cx="8987702" cy="32328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磁场中转动的带电粒子的运动特征：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AutoNum type="arabicParenBoth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角动量大小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常数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AutoNum type="arabicParenBoth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以磁场为轴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进动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。进动动能为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934EE-9BA4-4C1C-85BB-FCBC0B5DD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" y="2386315"/>
                <a:ext cx="8987702" cy="3232808"/>
              </a:xfrm>
              <a:prstGeom prst="rect">
                <a:avLst/>
              </a:prstGeom>
              <a:blipFill>
                <a:blip r:embed="rId6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8F6EFA-10C2-4C5C-8B15-E77BB04D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3AE6CE-0BB5-45FC-AD66-FC2B3538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4738F-7B94-4A5E-8DBF-8D65D47F9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575" y="0"/>
            <a:ext cx="7247556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984C8F5-3B4E-4C1A-83AA-073C8ECE3D5B}"/>
              </a:ext>
            </a:extLst>
          </p:cNvPr>
          <p:cNvCxnSpPr/>
          <p:nvPr/>
        </p:nvCxnSpPr>
        <p:spPr>
          <a:xfrm flipV="1">
            <a:off x="4186990" y="521369"/>
            <a:ext cx="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E28608-47EB-4D30-BC7E-16A745A0FA99}"/>
                  </a:ext>
                </a:extLst>
              </p:cNvPr>
              <p:cNvSpPr txBox="1"/>
              <p:nvPr/>
            </p:nvSpPr>
            <p:spPr>
              <a:xfrm>
                <a:off x="4216905" y="521369"/>
                <a:ext cx="526106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7E28608-47EB-4D30-BC7E-16A745A0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05" y="521369"/>
                <a:ext cx="526106" cy="575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C87C800-CDCC-42F1-B4C7-F617133EF958}"/>
                  </a:ext>
                </a:extLst>
              </p:cNvPr>
              <p:cNvSpPr/>
              <p:nvPr/>
            </p:nvSpPr>
            <p:spPr>
              <a:xfrm>
                <a:off x="5186715" y="1207169"/>
                <a:ext cx="3918629" cy="31743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进动角速度</a:t>
                </a:r>
                <a:endParaRPr kumimoji="1"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进动动能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上式为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塞曼效应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自旋</a:t>
                </a:r>
                <a:r>
                  <a:rPr kumimoji="1"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-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轨道耦合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的物理起源</a:t>
                </a:r>
                <a:endParaRPr kumimoji="1"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C87C800-CDCC-42F1-B4C7-F617133EF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15" y="1207169"/>
                <a:ext cx="3918629" cy="3174395"/>
              </a:xfrm>
              <a:prstGeom prst="rect">
                <a:avLst/>
              </a:prstGeom>
              <a:blipFill>
                <a:blip r:embed="rId4"/>
                <a:stretch>
                  <a:fillRect l="-2326" t="-1338" b="-1721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B54B501-923E-4464-BBDA-8621B0FA9115}"/>
                  </a:ext>
                </a:extLst>
              </p:cNvPr>
              <p:cNvSpPr/>
              <p:nvPr/>
            </p:nvSpPr>
            <p:spPr>
              <a:xfrm>
                <a:off x="328866" y="4797349"/>
                <a:ext cx="8776480" cy="1580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原子物理中，电子能量依赖于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自旋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轨道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方向，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r>
                      <a:rPr kumimoji="1"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kumimoji="1"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∝</m:t>
                    </m:r>
                    <m:acc>
                      <m:accPr>
                        <m:chr m:val="⃗"/>
                        <m:ctrlP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𝐿</m:t>
                        </m:r>
                      </m:e>
                    </m:acc>
                    <m:r>
                      <a:rPr kumimoji="1"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</m:acc>
                  </m:oMath>
                </a14:m>
                <a:r>
                  <a:rPr kumimoji="1" lang="zh-CN" altLang="en-US" sz="2000" i="0" dirty="0">
                    <a:solidFill>
                      <a:srgbClr val="0000FF"/>
                    </a:solidFill>
                    <a:latin typeface="+mj-lt"/>
                    <a:ea typeface="黑体" panose="02010609060101010101" pitchFamily="49" charset="-122"/>
                  </a:rPr>
                  <a:t>，被称为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𝐿𝑆</m:t>
                    </m:r>
                  </m:oMath>
                </a14:m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耦合。</a:t>
                </a:r>
                <a:endPara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起源：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电子静止系中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原子核绕电子转动产生沿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𝐿</m:t>
                        </m:r>
                      </m:e>
                    </m:acc>
                  </m:oMath>
                </a14:m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方向磁场，电子在该磁场中产生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拉莫尔进动，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导致进动能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≃−</m:t>
                    </m:r>
                    <m:f>
                      <m:fPr>
                        <m:type m:val="lin"/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𝜇</m:t>
                            </m:r>
                          </m:e>
                        </m:acc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acc>
                      <m:accPr>
                        <m:chr m:val="⃗"/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</m:acc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𝐿</m:t>
                        </m:r>
                      </m:e>
                    </m:acc>
                  </m:oMath>
                </a14:m>
                <a:endParaRPr kumimoji="1"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B54B501-923E-4464-BBDA-8621B0FA9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6" y="4797349"/>
                <a:ext cx="8776480" cy="1580946"/>
              </a:xfrm>
              <a:prstGeom prst="rect">
                <a:avLst/>
              </a:prstGeom>
              <a:blipFill>
                <a:blip r:embed="rId5"/>
                <a:stretch>
                  <a:fillRect l="-693" b="-4444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93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>
            <a:extLst>
              <a:ext uri="{FF2B5EF4-FFF2-40B4-BE49-F238E27FC236}">
                <a16:creationId xmlns:a16="http://schemas.microsoft.com/office/drawing/2014/main" id="{41BDCBBF-588A-9649-9DA6-C178B2B30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965200"/>
            <a:ext cx="7369175" cy="25545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作业</a:t>
            </a:r>
            <a:endParaRPr kumimoji="1" lang="en-US" altLang="zh-CN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</a:t>
            </a:r>
            <a:r>
              <a:rPr kumimoji="1"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30,  3.31</a:t>
            </a:r>
            <a:r>
              <a:rPr kumimoji="1"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, 3.33</a:t>
            </a:r>
            <a:endParaRPr kumimoji="1"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endParaRPr kumimoji="1"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zh-CN" sz="32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4C5D95-4264-4440-9C53-54C725F3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399CA1-0309-42D9-A4F8-C1B4BA619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" y="323870"/>
                <a:ext cx="8894763" cy="6562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刚体自由度：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𝑶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𝜽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𝝋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𝝍</m:t>
                    </m:r>
                  </m:oMath>
                </a14:m>
                <a:endPara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角速度（欧拉运动学方程）</a:t>
                </a:r>
                <a:endPara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+…, 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惯量张量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刚体平衡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定轴转动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平面平行运动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𝐶𝑥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𝐶𝑦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399CA1-0309-42D9-A4F8-C1B4BA61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900" y="323870"/>
                <a:ext cx="8894763" cy="6562887"/>
              </a:xfrm>
              <a:prstGeom prst="rect">
                <a:avLst/>
              </a:prstGeom>
              <a:blipFill>
                <a:blip r:embed="rId2"/>
                <a:stretch>
                  <a:fillRect l="-960" t="-102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2">
            <a:extLst>
              <a:ext uri="{FF2B5EF4-FFF2-40B4-BE49-F238E27FC236}">
                <a16:creationId xmlns:a16="http://schemas.microsoft.com/office/drawing/2014/main" id="{3A21E930-842C-4027-84A1-7540C13BD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136525"/>
            <a:ext cx="1620957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本章小结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2CB46-9193-40C3-94B6-734B1839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3A21E930-842C-4027-84A1-7540C13BD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0"/>
            <a:ext cx="1620957" cy="52322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本章小结</a:t>
            </a:r>
            <a:endParaRPr kumimoji="1"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399CA1-0309-42D9-A4F8-C1B4BA619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" y="452206"/>
                <a:ext cx="8894763" cy="3010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刚体的一般运动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=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基点运动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+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绕基点转动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kumimoji="1"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欧拉动力学方程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399CA1-0309-42D9-A4F8-C1B4BA619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900" y="452206"/>
                <a:ext cx="8894763" cy="3010248"/>
              </a:xfrm>
              <a:prstGeom prst="rect">
                <a:avLst/>
              </a:prstGeom>
              <a:blipFill>
                <a:blip r:embed="rId2"/>
                <a:stretch>
                  <a:fillRect l="-960" t="-222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64558-000E-442E-92D5-DB56BC89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97" y="161417"/>
                <a:ext cx="8923805" cy="6112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刚体上任一点的速度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刚体上任一点的加速度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利用矢量式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𝑏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𝑐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𝑏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，上式写为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取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方向单位矢量，则最后两项变为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为位矢中与角速度垂直的分量，故加速度的表达式为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097" y="161417"/>
                <a:ext cx="8923805" cy="6112186"/>
              </a:xfrm>
              <a:prstGeom prst="rect">
                <a:avLst/>
              </a:prstGeom>
              <a:blipFill>
                <a:blip r:embed="rId2"/>
                <a:stretch>
                  <a:fillRect l="-102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B7E0DD-2598-462A-BF3C-BCA54E47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3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79" y="89228"/>
                <a:ext cx="8971932" cy="6613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刚体上任一点的加速度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lang="en-US" altLang="zh-CN" sz="2400" b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转动加速度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。在一般情况下，因为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的方向随时间变化，故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一般不与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平行，故转动加速度一般不沿切向（与平面平行运动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不同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向轴加速度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也可以表示为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若刚体作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一般运动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：基点和欧拉角均变化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根据平动加速系变换公式：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879" y="89228"/>
                <a:ext cx="8971932" cy="6613221"/>
              </a:xfrm>
              <a:prstGeom prst="rect">
                <a:avLst/>
              </a:prstGeom>
              <a:blipFill>
                <a:blip r:embed="rId2"/>
                <a:stretch>
                  <a:fillRect l="-108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F205A17-3998-4C80-8820-1DC44A91EFB1}"/>
              </a:ext>
            </a:extLst>
          </p:cNvPr>
          <p:cNvSpPr/>
          <p:nvPr/>
        </p:nvSpPr>
        <p:spPr>
          <a:xfrm>
            <a:off x="6431322" y="3119230"/>
            <a:ext cx="2302110" cy="1849380"/>
          </a:xfrm>
          <a:custGeom>
            <a:avLst/>
            <a:gdLst>
              <a:gd name="connsiteX0" fmla="*/ 40173 w 1632706"/>
              <a:gd name="connsiteY0" fmla="*/ 443975 h 1528362"/>
              <a:gd name="connsiteX1" fmla="*/ 1139058 w 1632706"/>
              <a:gd name="connsiteY1" fmla="*/ 34902 h 1528362"/>
              <a:gd name="connsiteX2" fmla="*/ 1604279 w 1632706"/>
              <a:gd name="connsiteY2" fmla="*/ 1286186 h 1528362"/>
              <a:gd name="connsiteX3" fmla="*/ 369037 w 1632706"/>
              <a:gd name="connsiteY3" fmla="*/ 1454628 h 1528362"/>
              <a:gd name="connsiteX4" fmla="*/ 40173 w 1632706"/>
              <a:gd name="connsiteY4" fmla="*/ 443975 h 15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706" h="1528362">
                <a:moveTo>
                  <a:pt x="40173" y="443975"/>
                </a:moveTo>
                <a:cubicBezTo>
                  <a:pt x="168510" y="207354"/>
                  <a:pt x="878374" y="-105466"/>
                  <a:pt x="1139058" y="34902"/>
                </a:cubicBezTo>
                <a:cubicBezTo>
                  <a:pt x="1399742" y="175270"/>
                  <a:pt x="1732616" y="1049565"/>
                  <a:pt x="1604279" y="1286186"/>
                </a:cubicBezTo>
                <a:cubicBezTo>
                  <a:pt x="1475942" y="1522807"/>
                  <a:pt x="628385" y="1600344"/>
                  <a:pt x="369037" y="1454628"/>
                </a:cubicBezTo>
                <a:cubicBezTo>
                  <a:pt x="109689" y="1308912"/>
                  <a:pt x="-88164" y="680596"/>
                  <a:pt x="40173" y="443975"/>
                </a:cubicBezTo>
                <a:close/>
              </a:path>
            </a:pathLst>
          </a:cu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E5E47E6-51B8-46BD-A7B4-E563E1F1560C}"/>
              </a:ext>
            </a:extLst>
          </p:cNvPr>
          <p:cNvCxnSpPr>
            <a:cxnSpLocks/>
          </p:cNvCxnSpPr>
          <p:nvPr/>
        </p:nvCxnSpPr>
        <p:spPr>
          <a:xfrm flipV="1">
            <a:off x="6906126" y="2807368"/>
            <a:ext cx="0" cy="1939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弧形 6">
            <a:extLst>
              <a:ext uri="{FF2B5EF4-FFF2-40B4-BE49-F238E27FC236}">
                <a16:creationId xmlns:a16="http://schemas.microsoft.com/office/drawing/2014/main" id="{1A7EB51B-162C-431F-914C-3E5C9913FF9D}"/>
              </a:ext>
            </a:extLst>
          </p:cNvPr>
          <p:cNvSpPr/>
          <p:nvPr/>
        </p:nvSpPr>
        <p:spPr>
          <a:xfrm>
            <a:off x="6581272" y="3038024"/>
            <a:ext cx="649706" cy="220579"/>
          </a:xfrm>
          <a:prstGeom prst="arc">
            <a:avLst>
              <a:gd name="adj1" fmla="val 20234095"/>
              <a:gd name="adj2" fmla="val 12612672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ED655F-1E38-4A21-9B93-45DA32F17B8D}"/>
                  </a:ext>
                </a:extLst>
              </p:cNvPr>
              <p:cNvSpPr/>
              <p:nvPr/>
            </p:nvSpPr>
            <p:spPr>
              <a:xfrm>
                <a:off x="6906126" y="2576535"/>
                <a:ext cx="4831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BED655F-1E38-4A21-9B93-45DA32F17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26" y="2576535"/>
                <a:ext cx="48314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525925-3B8A-40E8-9CEA-EB81F8644F7B}"/>
              </a:ext>
            </a:extLst>
          </p:cNvPr>
          <p:cNvCxnSpPr>
            <a:cxnSpLocks/>
          </p:cNvCxnSpPr>
          <p:nvPr/>
        </p:nvCxnSpPr>
        <p:spPr>
          <a:xfrm flipV="1">
            <a:off x="6906126" y="3788249"/>
            <a:ext cx="1211179" cy="958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4BB4479-BB65-42CC-A727-4EF0D43691B8}"/>
              </a:ext>
            </a:extLst>
          </p:cNvPr>
          <p:cNvCxnSpPr>
            <a:cxnSpLocks/>
          </p:cNvCxnSpPr>
          <p:nvPr/>
        </p:nvCxnSpPr>
        <p:spPr>
          <a:xfrm>
            <a:off x="6923115" y="3777001"/>
            <a:ext cx="1194190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C295AF-CB39-4FF8-8190-9EB79415FF01}"/>
                  </a:ext>
                </a:extLst>
              </p:cNvPr>
              <p:cNvSpPr/>
              <p:nvPr/>
            </p:nvSpPr>
            <p:spPr>
              <a:xfrm>
                <a:off x="7435517" y="3313063"/>
                <a:ext cx="458202" cy="506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C295AF-CB39-4FF8-8190-9EB79415F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17" y="3313063"/>
                <a:ext cx="458202" cy="5064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FB94DA8-01D7-4C59-8BBD-0CD913BCA2F6}"/>
                  </a:ext>
                </a:extLst>
              </p:cNvPr>
              <p:cNvSpPr/>
              <p:nvPr/>
            </p:nvSpPr>
            <p:spPr>
              <a:xfrm>
                <a:off x="7379277" y="4263664"/>
                <a:ext cx="406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FB94DA8-01D7-4C59-8BBD-0CD913BCA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277" y="4263664"/>
                <a:ext cx="406200" cy="461665"/>
              </a:xfrm>
              <a:prstGeom prst="rect">
                <a:avLst/>
              </a:prstGeom>
              <a:blipFill>
                <a:blip r:embed="rId5"/>
                <a:stretch>
                  <a:fillRect t="-19737" r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127D85-5617-4537-AC6B-43AC24F2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D294FD5-32D5-4280-B1E6-E095FAD6E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050" y="217041"/>
            <a:ext cx="7620000" cy="655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5">
                <a:extLst>
                  <a:ext uri="{FF2B5EF4-FFF2-40B4-BE49-F238E27FC236}">
                    <a16:creationId xmlns:a16="http://schemas.microsoft.com/office/drawing/2014/main" id="{2BDAAC17-E72D-7D4F-9AB1-14F764E2C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7759"/>
                <a:ext cx="9071811" cy="1684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noProof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：飞机在空中以速度</a:t>
                </a:r>
                <a14:m>
                  <m:oMath xmlns:m="http://schemas.openxmlformats.org/officeDocument/2006/math">
                    <m:r>
                      <a:rPr kumimoji="1" lang="en-US" altLang="zh-CN" sz="2400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绕半径为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𝑅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的圆形轨道转弯，螺旋桨绕自身转动角速度为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，求当螺旋桨尖端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与中心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的连线与竖直轴成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角时，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点的速度与角速度。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5">
                <a:extLst>
                  <a:ext uri="{FF2B5EF4-FFF2-40B4-BE49-F238E27FC236}">
                    <a16:creationId xmlns:a16="http://schemas.microsoft.com/office/drawing/2014/main" id="{2BDAAC17-E72D-7D4F-9AB1-14F764E2C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87759"/>
                <a:ext cx="9071811" cy="1684244"/>
              </a:xfrm>
              <a:prstGeom prst="rect">
                <a:avLst/>
              </a:prstGeom>
              <a:blipFill>
                <a:blip r:embed="rId3"/>
                <a:stretch>
                  <a:fillRect l="-1008" b="-6137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077C5FB-A945-4A6D-85EC-549819A2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97" y="1772003"/>
            <a:ext cx="2688808" cy="282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6" y="4758055"/>
                <a:ext cx="8991685" cy="19688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建立坐标系，</a:t>
                </a:r>
                <a:r>
                  <a:rPr kumimoji="1" lang="zh-CN" altLang="en-US" sz="2400" noProof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原点取为</a:t>
                </a:r>
                <a14:m>
                  <m:oMath xmlns:m="http://schemas.openxmlformats.org/officeDocument/2006/math">
                    <m:r>
                      <a:rPr kumimoji="1" lang="en-US" altLang="zh-CN" sz="2400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从圆轨道</a:t>
                </a:r>
                <a:r>
                  <a:rPr kumimoji="1" lang="zh-CN" altLang="en-US" sz="2400" i="0" dirty="0">
                    <a:latin typeface="+mj-lt"/>
                    <a:ea typeface="黑体" panose="02010609060101010101" pitchFamily="49" charset="-122"/>
                  </a:rPr>
                  <a:t>中心指向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kumimoji="1" lang="zh-CN" altLang="en-US" sz="2400" i="0" dirty="0">
                    <a:latin typeface="+mj-lt"/>
                    <a:ea typeface="黑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𝑂𝐴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方向，飞机飞行方向为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方向，竖直向上为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</a:t>
                </a:r>
                <a:r>
                  <a:rPr kumimoji="1" lang="zh-CN" altLang="en-US" sz="2400" noProof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，故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noProof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noProof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noProof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noProof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kumimoji="1" lang="en-US" altLang="zh-CN" sz="2400" b="0" i="1" noProof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noProof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acc>
                      <m:accPr>
                        <m:chr m:val="⃗"/>
                        <m:ctrlPr>
                          <a:rPr kumimoji="1" lang="en-US" altLang="zh-CN" sz="2400" b="0" i="1" noProof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noProof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𝑙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126" y="4758055"/>
                <a:ext cx="8991685" cy="1968872"/>
              </a:xfrm>
              <a:prstGeom prst="rect">
                <a:avLst/>
              </a:prstGeom>
              <a:blipFill>
                <a:blip r:embed="rId5"/>
                <a:stretch>
                  <a:fillRect l="-10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BFB633-3435-4B62-B732-9E87A525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2A49C4-FD4B-4C82-8213-FBEA05D48EAA}"/>
                  </a:ext>
                </a:extLst>
              </p:cNvPr>
              <p:cNvSpPr/>
              <p:nvPr/>
            </p:nvSpPr>
            <p:spPr>
              <a:xfrm>
                <a:off x="6732336" y="3271581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2A49C4-FD4B-4C82-8213-FBEA05D48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36" y="3271581"/>
                <a:ext cx="3856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5">
                <a:extLst>
                  <a:ext uri="{FF2B5EF4-FFF2-40B4-BE49-F238E27FC236}">
                    <a16:creationId xmlns:a16="http://schemas.microsoft.com/office/drawing/2014/main" id="{F16CD6E8-87ED-4ED2-9D33-79AB1EF6B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9" y="110715"/>
                <a:ext cx="6656304" cy="2381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分析：取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为基点，螺旋桨绕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转动，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轨道圆心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转动，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点速度和加速度为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5">
                <a:extLst>
                  <a:ext uri="{FF2B5EF4-FFF2-40B4-BE49-F238E27FC236}">
                    <a16:creationId xmlns:a16="http://schemas.microsoft.com/office/drawing/2014/main" id="{F16CD6E8-87ED-4ED2-9D33-79AB1EF6B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59" y="110715"/>
                <a:ext cx="6656304" cy="2381934"/>
              </a:xfrm>
              <a:prstGeom prst="rect">
                <a:avLst/>
              </a:prstGeom>
              <a:blipFill>
                <a:blip r:embed="rId2"/>
                <a:stretch>
                  <a:fillRect l="-13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077C5FB-A945-4A6D-85EC-549819A2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71" y="110715"/>
            <a:ext cx="2161770" cy="226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56" y="2506824"/>
                <a:ext cx="8991685" cy="2844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将上页得到的公式代入</a:t>
                </a:r>
                <a:endParaRPr kumimoji="1" lang="en-US" altLang="zh-CN" sz="2400" b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 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𝑙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noProof="0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易得</a:t>
                </a:r>
                <a14:m>
                  <m:oMath xmlns:m="http://schemas.openxmlformats.org/officeDocument/2006/math">
                    <m:r>
                      <a:rPr kumimoji="1" lang="en-US" altLang="zh-CN" sz="2400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点速度公式为</a:t>
                </a:r>
                <a:endParaRPr kumimoji="1" lang="en-US" altLang="zh-CN" sz="2400" b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 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𝑢</m:t>
                              </m:r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𝑅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956" y="2506824"/>
                <a:ext cx="8991685" cy="2844946"/>
              </a:xfrm>
              <a:prstGeom prst="rect">
                <a:avLst/>
              </a:prstGeom>
              <a:blipFill>
                <a:blip r:embed="rId4"/>
                <a:stretch>
                  <a:fillRect l="-1085" t="-2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BFB633-3435-4B62-B732-9E87A525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40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5">
                <a:extLst>
                  <a:ext uri="{FF2B5EF4-FFF2-40B4-BE49-F238E27FC236}">
                    <a16:creationId xmlns:a16="http://schemas.microsoft.com/office/drawing/2014/main" id="{F16CD6E8-87ED-4ED2-9D33-79AB1EF6B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532563" cy="4364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noProof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已知</a:t>
                </a:r>
                <a:endParaRPr kumimoji="1" lang="en-US" altLang="zh-CN" sz="2400" b="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 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𝑙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单看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点运动的极系单位矢量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，故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⟹    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由此得到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̇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den>
                    </m:f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1" lang="zh-CN" altLang="en-US" sz="2400" b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，故</a:t>
                </a:r>
                <a:endParaRPr kumimoji="1"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矩形 5">
                <a:extLst>
                  <a:ext uri="{FF2B5EF4-FFF2-40B4-BE49-F238E27FC236}">
                    <a16:creationId xmlns:a16="http://schemas.microsoft.com/office/drawing/2014/main" id="{F16CD6E8-87ED-4ED2-9D33-79AB1EF6B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6532563" cy="4364465"/>
              </a:xfrm>
              <a:prstGeom prst="rect">
                <a:avLst/>
              </a:prstGeom>
              <a:blipFill>
                <a:blip r:embed="rId2"/>
                <a:stretch>
                  <a:fillRect l="-1399" r="-1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弧形 14">
            <a:extLst>
              <a:ext uri="{FF2B5EF4-FFF2-40B4-BE49-F238E27FC236}">
                <a16:creationId xmlns:a16="http://schemas.microsoft.com/office/drawing/2014/main" id="{47BD9665-3589-5849-8749-BD607A32F009}"/>
              </a:ext>
            </a:extLst>
          </p:cNvPr>
          <p:cNvSpPr/>
          <p:nvPr/>
        </p:nvSpPr>
        <p:spPr>
          <a:xfrm rot="10800000">
            <a:off x="7046913" y="-133350"/>
            <a:ext cx="1582737" cy="3311525"/>
          </a:xfrm>
          <a:prstGeom prst="arc">
            <a:avLst>
              <a:gd name="adj1" fmla="val 15753610"/>
              <a:gd name="adj2" fmla="val 190374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7C5FB-A945-4A6D-85EC-549819A2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92" y="0"/>
            <a:ext cx="2688808" cy="2823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319452"/>
                <a:ext cx="8991685" cy="2696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𝑙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⋅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𝑢𝑙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𝑅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𝑙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四式相加即可得到加速度表达式。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矩形 5">
                <a:extLst>
                  <a:ext uri="{FF2B5EF4-FFF2-40B4-BE49-F238E27FC236}">
                    <a16:creationId xmlns:a16="http://schemas.microsoft.com/office/drawing/2014/main" id="{6F79C885-779A-4DBC-950B-BAEA975D0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319452"/>
                <a:ext cx="8991685" cy="2696700"/>
              </a:xfrm>
              <a:prstGeom prst="rect">
                <a:avLst/>
              </a:prstGeom>
              <a:blipFill>
                <a:blip r:embed="rId4"/>
                <a:stretch>
                  <a:fillRect l="-1017" b="-3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77A987-82B6-4627-91BA-87FEED50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3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01" y="668841"/>
                <a:ext cx="9021426" cy="57970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质点组运动定理：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  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𝑒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为确保刚体作定点运动，一般均需要在固定点对刚体施加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约束力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，求解质心运动方程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只能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得到约束力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定点运动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动力学方程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为角动量定理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角动量定理的左方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比较复杂（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）如果选取固定的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空间坐标系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，刚体密度分布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会随时间而变化，从而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依赖于刚体的具体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位置和朝向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</m:acc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包含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</m:acc>
                      </m:e>
                    </m:acc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3×3</m:t>
                    </m:r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矩阵，</a:t>
                </a:r>
                <a:r>
                  <a:rPr lang="zh-CN" altLang="en-US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非对角元一般不为</a:t>
                </a:r>
                <a:r>
                  <a:rPr lang="en-US" altLang="zh-CN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，从而导致角动量定理的</a:t>
                </a:r>
                <a:r>
                  <a:rPr lang="zh-CN" altLang="en-US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每个分量式均涉及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01" y="668841"/>
                <a:ext cx="9021426" cy="5797036"/>
              </a:xfrm>
              <a:prstGeom prst="rect">
                <a:avLst/>
              </a:prstGeom>
              <a:blipFill>
                <a:blip r:embed="rId2"/>
                <a:stretch>
                  <a:fillRect l="-1014" r="-1081" b="-63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5">
            <a:extLst>
              <a:ext uri="{FF2B5EF4-FFF2-40B4-BE49-F238E27FC236}">
                <a16:creationId xmlns:a16="http://schemas.microsoft.com/office/drawing/2014/main" id="{F144F063-6724-48B3-8B5E-ED4366DC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1" y="112798"/>
            <a:ext cx="327846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二、定点运动的动力学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577F7F-66B8-45C4-96C3-A31BB95F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7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87" y="115994"/>
                <a:ext cx="9021426" cy="308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对角动量定理采取了两步简化操作：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）选取固定在刚体上的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本体坐标系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，此坐标系中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为常数，从而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为常数矩阵，对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的导数将不涉及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的导数</a:t>
                </a:r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）进一步将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坐标轴选取为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惯量主轴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，从而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为对角矩阵</a:t>
                </a:r>
                <a:endParaRPr lang="en-US" altLang="zh-CN" sz="240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 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为</m:t>
                          </m:r>
                          <m: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常数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Rectangle 18">
                <a:extLst>
                  <a:ext uri="{FF2B5EF4-FFF2-40B4-BE49-F238E27FC236}">
                    <a16:creationId xmlns:a16="http://schemas.microsoft.com/office/drawing/2014/main" id="{AC56D343-45C2-DF48-9622-63E88DB4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87" y="115994"/>
                <a:ext cx="9021426" cy="3083023"/>
              </a:xfrm>
              <a:prstGeom prst="rect">
                <a:avLst/>
              </a:prstGeom>
              <a:blipFill>
                <a:blip r:embed="rId2"/>
                <a:stretch>
                  <a:fillRect l="-1014" r="-203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67810C-8E82-452F-8ED4-3B2CD577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78C66F-3D47-6A41-93EA-1B3281419B6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D7765-DDF2-49F8-A87B-FB22E45F1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429000"/>
            <a:ext cx="2563528" cy="33730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0C5CF2-B7B6-4456-B743-2A78B3DCFC0A}"/>
                  </a:ext>
                </a:extLst>
              </p:cNvPr>
              <p:cNvSpPr/>
              <p:nvPr/>
            </p:nvSpPr>
            <p:spPr>
              <a:xfrm>
                <a:off x="61287" y="3276601"/>
                <a:ext cx="6335428" cy="3143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选取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本体坐标系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有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副作用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坐标轴方向随时间变化，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</m:acc>
                      </m:e>
                    </m:acc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     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的求导包括两部分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的求导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的求导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0C5CF2-B7B6-4456-B743-2A78B3DCF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7" y="3276601"/>
                <a:ext cx="6335428" cy="3143040"/>
              </a:xfrm>
              <a:prstGeom prst="rect">
                <a:avLst/>
              </a:prstGeom>
              <a:blipFill>
                <a:blip r:embed="rId4"/>
                <a:stretch>
                  <a:fillRect l="-1444" r="-1251" b="-3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6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4703</TotalTime>
  <Words>2500</Words>
  <Application>Microsoft Office PowerPoint</Application>
  <PresentationFormat>全屏显示(4:3)</PresentationFormat>
  <Paragraphs>257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黑体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songyk</dc:creator>
  <cp:lastModifiedBy>宋 玉坤</cp:lastModifiedBy>
  <cp:revision>283</cp:revision>
  <dcterms:created xsi:type="dcterms:W3CDTF">2015-10-14T12:32:14Z</dcterms:created>
  <dcterms:modified xsi:type="dcterms:W3CDTF">2020-04-23T11:50:54Z</dcterms:modified>
</cp:coreProperties>
</file>